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82"/>
  </p:notesMasterIdLst>
  <p:handoutMasterIdLst>
    <p:handoutMasterId r:id="rId83"/>
  </p:handoutMasterIdLst>
  <p:sldIdLst>
    <p:sldId id="304" r:id="rId2"/>
    <p:sldId id="350" r:id="rId3"/>
    <p:sldId id="258" r:id="rId4"/>
    <p:sldId id="351" r:id="rId5"/>
    <p:sldId id="314" r:id="rId6"/>
    <p:sldId id="318" r:id="rId7"/>
    <p:sldId id="320" r:id="rId8"/>
    <p:sldId id="352" r:id="rId9"/>
    <p:sldId id="263" r:id="rId10"/>
    <p:sldId id="267" r:id="rId11"/>
    <p:sldId id="264" r:id="rId12"/>
    <p:sldId id="265" r:id="rId13"/>
    <p:sldId id="266" r:id="rId14"/>
    <p:sldId id="353" r:id="rId15"/>
    <p:sldId id="268" r:id="rId16"/>
    <p:sldId id="305" r:id="rId17"/>
    <p:sldId id="269" r:id="rId18"/>
    <p:sldId id="306" r:id="rId19"/>
    <p:sldId id="368" r:id="rId20"/>
    <p:sldId id="310" r:id="rId21"/>
    <p:sldId id="363" r:id="rId22"/>
    <p:sldId id="311" r:id="rId23"/>
    <p:sldId id="336" r:id="rId24"/>
    <p:sldId id="349" r:id="rId25"/>
    <p:sldId id="313" r:id="rId26"/>
    <p:sldId id="354" r:id="rId27"/>
    <p:sldId id="362" r:id="rId28"/>
    <p:sldId id="327" r:id="rId29"/>
    <p:sldId id="328" r:id="rId30"/>
    <p:sldId id="361" r:id="rId31"/>
    <p:sldId id="331" r:id="rId32"/>
    <p:sldId id="329" r:id="rId33"/>
    <p:sldId id="279" r:id="rId34"/>
    <p:sldId id="332" r:id="rId35"/>
    <p:sldId id="338" r:id="rId36"/>
    <p:sldId id="339" r:id="rId37"/>
    <p:sldId id="337" r:id="rId38"/>
    <p:sldId id="340" r:id="rId39"/>
    <p:sldId id="341" r:id="rId40"/>
    <p:sldId id="355" r:id="rId41"/>
    <p:sldId id="342" r:id="rId42"/>
    <p:sldId id="364" r:id="rId43"/>
    <p:sldId id="344" r:id="rId44"/>
    <p:sldId id="345" r:id="rId45"/>
    <p:sldId id="356" r:id="rId46"/>
    <p:sldId id="282" r:id="rId47"/>
    <p:sldId id="283" r:id="rId48"/>
    <p:sldId id="284" r:id="rId49"/>
    <p:sldId id="285" r:id="rId50"/>
    <p:sldId id="286" r:id="rId51"/>
    <p:sldId id="287" r:id="rId52"/>
    <p:sldId id="288" r:id="rId53"/>
    <p:sldId id="289" r:id="rId54"/>
    <p:sldId id="291" r:id="rId55"/>
    <p:sldId id="290" r:id="rId56"/>
    <p:sldId id="357" r:id="rId57"/>
    <p:sldId id="297" r:id="rId58"/>
    <p:sldId id="343" r:id="rId59"/>
    <p:sldId id="256" r:id="rId60"/>
    <p:sldId id="301" r:id="rId61"/>
    <p:sldId id="369" r:id="rId62"/>
    <p:sldId id="370" r:id="rId63"/>
    <p:sldId id="371" r:id="rId64"/>
    <p:sldId id="372" r:id="rId65"/>
    <p:sldId id="373" r:id="rId66"/>
    <p:sldId id="374" r:id="rId67"/>
    <p:sldId id="375" r:id="rId68"/>
    <p:sldId id="376" r:id="rId69"/>
    <p:sldId id="377" r:id="rId70"/>
    <p:sldId id="378" r:id="rId71"/>
    <p:sldId id="321" r:id="rId72"/>
    <p:sldId id="379" r:id="rId73"/>
    <p:sldId id="307" r:id="rId74"/>
    <p:sldId id="324" r:id="rId75"/>
    <p:sldId id="300" r:id="rId76"/>
    <p:sldId id="315" r:id="rId77"/>
    <p:sldId id="319" r:id="rId78"/>
    <p:sldId id="382" r:id="rId79"/>
    <p:sldId id="323" r:id="rId80"/>
    <p:sldId id="316" r:id="rId8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400"/>
    <a:srgbClr val="0066FF"/>
    <a:srgbClr val="F8F8F8"/>
    <a:srgbClr val="FCE8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5283B3-7544-49ED-BB3A-FFEFB2A16D80}" v="3" dt="2023-12-26T15:52:47.4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922" autoAdjust="0"/>
    <p:restoredTop sz="92320"/>
  </p:normalViewPr>
  <p:slideViewPr>
    <p:cSldViewPr snapToGrid="0" snapToObjects="1">
      <p:cViewPr varScale="1">
        <p:scale>
          <a:sx n="68" d="100"/>
          <a:sy n="68" d="100"/>
        </p:scale>
        <p:origin x="8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89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88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uman Usman" userId="2d174d7c561d70b0" providerId="LiveId" clId="{E65283B3-7544-49ED-BB3A-FFEFB2A16D80}"/>
    <pc:docChg chg="modSld">
      <pc:chgData name="Nouman Usman" userId="2d174d7c561d70b0" providerId="LiveId" clId="{E65283B3-7544-49ED-BB3A-FFEFB2A16D80}" dt="2023-12-26T16:07:04.760" v="8" actId="20577"/>
      <pc:docMkLst>
        <pc:docMk/>
      </pc:docMkLst>
      <pc:sldChg chg="modSp">
        <pc:chgData name="Nouman Usman" userId="2d174d7c561d70b0" providerId="LiveId" clId="{E65283B3-7544-49ED-BB3A-FFEFB2A16D80}" dt="2023-12-26T15:52:47.427" v="2" actId="33524"/>
        <pc:sldMkLst>
          <pc:docMk/>
          <pc:sldMk cId="1088845216" sldId="320"/>
        </pc:sldMkLst>
        <pc:spChg chg="mod">
          <ac:chgData name="Nouman Usman" userId="2d174d7c561d70b0" providerId="LiveId" clId="{E65283B3-7544-49ED-BB3A-FFEFB2A16D80}" dt="2023-12-26T15:52:47.427" v="2" actId="33524"/>
          <ac:spMkLst>
            <pc:docMk/>
            <pc:sldMk cId="1088845216" sldId="320"/>
            <ac:spMk id="3" creationId="{00000000-0000-0000-0000-000000000000}"/>
          </ac:spMkLst>
        </pc:spChg>
      </pc:sldChg>
      <pc:sldChg chg="modSp mod">
        <pc:chgData name="Nouman Usman" userId="2d174d7c561d70b0" providerId="LiveId" clId="{E65283B3-7544-49ED-BB3A-FFEFB2A16D80}" dt="2023-12-26T16:07:04.760" v="8" actId="20577"/>
        <pc:sldMkLst>
          <pc:docMk/>
          <pc:sldMk cId="3644849618" sldId="374"/>
        </pc:sldMkLst>
        <pc:spChg chg="mod">
          <ac:chgData name="Nouman Usman" userId="2d174d7c561d70b0" providerId="LiveId" clId="{E65283B3-7544-49ED-BB3A-FFEFB2A16D80}" dt="2023-12-26T16:07:04.760" v="8" actId="20577"/>
          <ac:spMkLst>
            <pc:docMk/>
            <pc:sldMk cId="3644849618" sldId="374"/>
            <ac:spMk id="2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E4C902-5D22-0340-BE89-B2D9D51B3E63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C3A7A2-52D2-1D42-99BA-25CB8037B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9358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F7A8D6-16A3-4E44-93DC-6672DE76AF3C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301133-C946-C245-A94A-954EA9976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820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09EF2-533D-4F6F-B967-98CC731AF10A}" type="datetime1">
              <a:rPr lang="en-US" smtClean="0"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F96C0-8BB0-4D12-833F-2791EA94F860}" type="datetime1">
              <a:rPr lang="en-US" smtClean="0"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67C3C-4984-4FA8-8A8E-27BFEF5E9B1B}" type="datetime1">
              <a:rPr lang="en-US" smtClean="0"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A7F93-61DA-437E-B145-875DC45D6D01}" type="datetime1">
              <a:rPr lang="en-US" smtClean="0"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054CF-CD94-428E-977D-85FB0BEEDCFD}" type="datetime1">
              <a:rPr lang="en-US" smtClean="0"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D7923-48B1-4794-B286-76934C3D560E}" type="datetime1">
              <a:rPr lang="en-US" smtClean="0"/>
              <a:t>12/26/2023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6A7DA-FF39-482F-B5FB-B3A21215FB1F}" type="datetime1">
              <a:rPr lang="en-US" smtClean="0"/>
              <a:t>12/26/2023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38C5-F838-4257-B3EB-28F6C2735C32}" type="datetime1">
              <a:rPr lang="en-US" smtClean="0"/>
              <a:t>12/26/2023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A05D-1C44-4549-86AF-812ADD978C68}" type="datetime1">
              <a:rPr lang="en-US" smtClean="0"/>
              <a:t>12/26/2023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F9EFE-50AC-4BDB-B601-1A8383597939}" type="datetime1">
              <a:rPr lang="en-US" smtClean="0"/>
              <a:t>12/26/2023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79BF0-BC0F-4AFC-BAB7-2C1BAFA4C9FD}" type="datetime1">
              <a:rPr lang="en-US" smtClean="0"/>
              <a:t>12/26/2023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A49EC5-02D8-417E-BECB-F8F08E867C90}" type="datetime1">
              <a:rPr lang="en-US" smtClean="0"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2BF21-0908-8440-A452-0FC3EF413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161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tiff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image" Target="../media/image2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tiff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2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70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Median and Selection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EBF79-6657-4849-B689-A0D90574E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B3D86-05DD-4272-8EDE-076C7A4ED66A}" type="datetime1">
              <a:rPr lang="en-US" smtClean="0"/>
              <a:t>12/26/2023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BF1178-A547-4C57-BC82-2798E7E7C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69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O(</a:t>
            </a:r>
            <a:r>
              <a:rPr lang="en-US" dirty="0" err="1"/>
              <a:t>nlog</a:t>
            </a:r>
            <a:r>
              <a:rPr lang="en-US" dirty="0"/>
              <a:t>(n))-time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SELECT</a:t>
            </a:r>
            <a:r>
              <a:rPr lang="en-US" dirty="0"/>
              <a:t>(A, k):</a:t>
            </a:r>
          </a:p>
          <a:p>
            <a:pPr lvl="1"/>
            <a:r>
              <a:rPr lang="en-US" dirty="0"/>
              <a:t>A = </a:t>
            </a:r>
            <a:r>
              <a:rPr lang="en-US" dirty="0" err="1">
                <a:solidFill>
                  <a:schemeClr val="accent4"/>
                </a:solidFill>
              </a:rPr>
              <a:t>MergeSort</a:t>
            </a:r>
            <a:r>
              <a:rPr lang="en-US" dirty="0"/>
              <a:t>(A)</a:t>
            </a:r>
          </a:p>
          <a:p>
            <a:pPr lvl="1"/>
            <a:r>
              <a:rPr lang="en-US" b="1" dirty="0"/>
              <a:t>return</a:t>
            </a:r>
            <a:r>
              <a:rPr lang="en-US" dirty="0"/>
              <a:t> A[k-1]</a:t>
            </a:r>
          </a:p>
          <a:p>
            <a:pPr lvl="1"/>
            <a:endParaRPr lang="en-US" dirty="0"/>
          </a:p>
          <a:p>
            <a:r>
              <a:rPr lang="en-US" dirty="0"/>
              <a:t>Running time is </a:t>
            </a:r>
            <a:r>
              <a:rPr lang="en-US" dirty="0">
                <a:solidFill>
                  <a:schemeClr val="accent4"/>
                </a:solidFill>
              </a:rPr>
              <a:t>O(n log(n)).</a:t>
            </a:r>
          </a:p>
          <a:p>
            <a:r>
              <a:rPr lang="en-US" dirty="0"/>
              <a:t>So that’s the benchmark</a:t>
            </a:r>
            <a:r>
              <a:rPr lang="mr-IN" dirty="0"/>
              <a:t>…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sz="3600" dirty="0">
                <a:solidFill>
                  <a:srgbClr val="FF0000"/>
                </a:solidFill>
              </a:rPr>
              <a:t>Can we do better?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28725" y="5600700"/>
            <a:ext cx="485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FF0000"/>
                </a:solidFill>
              </a:rPr>
              <a:t>We’re hoping to get O(n)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86475" y="2192295"/>
            <a:ext cx="292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rgbClr val="7030A0"/>
                </a:solidFill>
              </a:rPr>
              <a:t>It’s k-1 and not k since my pseudocode is 0-indexed and the problem is 1-indexed</a:t>
            </a:r>
            <a:r>
              <a:rPr lang="mr-IN" i="1" dirty="0">
                <a:solidFill>
                  <a:srgbClr val="7030A0"/>
                </a:solidFill>
              </a:rPr>
              <a:t>…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013" y="5600700"/>
            <a:ext cx="1041400" cy="11485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42347" y="5028430"/>
            <a:ext cx="1816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Show that you can’t do better than O(n).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BE4FCDE-4A9E-8E41-B2AD-6FFAC73622E9}"/>
              </a:ext>
            </a:extLst>
          </p:cNvPr>
          <p:cNvCxnSpPr/>
          <p:nvPr/>
        </p:nvCxnSpPr>
        <p:spPr>
          <a:xfrm flipH="1">
            <a:off x="3089189" y="2631989"/>
            <a:ext cx="2997286" cy="18270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24A8584-286B-419C-A797-810D535A5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542ED-9B75-43C6-8D78-19267807D9B4}" type="datetime1">
              <a:rPr lang="en-US" smtClean="0"/>
              <a:t>12/26/2023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766039-4472-436B-B8B1-0D2E8D171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6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An O(n)-time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4"/>
                    </a:solidFill>
                  </a:rPr>
                  <a:t>SELECT(A, 1).</a:t>
                </a:r>
              </a:p>
              <a:p>
                <a:pPr lvl="1"/>
                <a:r>
                  <a:rPr lang="en-US" dirty="0"/>
                  <a:t>(aka, </a:t>
                </a:r>
                <a:r>
                  <a:rPr lang="en-US" dirty="0">
                    <a:solidFill>
                      <a:schemeClr val="accent4"/>
                    </a:solidFill>
                  </a:rPr>
                  <a:t>MIN(A)</a:t>
                </a:r>
                <a:r>
                  <a:rPr lang="en-US" dirty="0"/>
                  <a:t>)</a:t>
                </a:r>
              </a:p>
              <a:p>
                <a:r>
                  <a:rPr lang="en-US" dirty="0">
                    <a:solidFill>
                      <a:schemeClr val="accent4"/>
                    </a:solidFill>
                  </a:rPr>
                  <a:t>MIN</a:t>
                </a:r>
                <a:r>
                  <a:rPr lang="en-US" dirty="0"/>
                  <a:t>(A):</a:t>
                </a:r>
              </a:p>
              <a:p>
                <a:pPr lvl="1"/>
                <a:r>
                  <a:rPr lang="en-US" dirty="0"/>
                  <a:t>ret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For</a:t>
                </a:r>
                <a:r>
                  <a:rPr lang="en-US" dirty="0"/>
                  <a:t> </a:t>
                </a:r>
                <a:r>
                  <a:rPr lang="en-US" dirty="0" err="1"/>
                  <a:t>i</a:t>
                </a:r>
                <a:r>
                  <a:rPr lang="en-US" dirty="0"/>
                  <a:t>=0, ..., n-1:</a:t>
                </a:r>
              </a:p>
              <a:p>
                <a:pPr lvl="2"/>
                <a:r>
                  <a:rPr lang="en-US" sz="2400" dirty="0"/>
                  <a:t>If A[</a:t>
                </a:r>
                <a:r>
                  <a:rPr lang="en-US" sz="2400" dirty="0" err="1"/>
                  <a:t>i</a:t>
                </a:r>
                <a:r>
                  <a:rPr lang="en-US" sz="2400" dirty="0"/>
                  <a:t>] &lt; ret:</a:t>
                </a:r>
              </a:p>
              <a:p>
                <a:pPr lvl="3"/>
                <a:r>
                  <a:rPr lang="en-US" sz="2400" dirty="0"/>
                  <a:t>ret = A[</a:t>
                </a:r>
                <a:r>
                  <a:rPr lang="en-US" sz="2400" dirty="0" err="1"/>
                  <a:t>i</a:t>
                </a:r>
                <a:r>
                  <a:rPr lang="en-US" sz="2400" dirty="0"/>
                  <a:t>]</a:t>
                </a:r>
              </a:p>
              <a:p>
                <a:pPr lvl="1"/>
                <a:r>
                  <a:rPr lang="en-US" b="1" dirty="0"/>
                  <a:t>Return</a:t>
                </a:r>
                <a:r>
                  <a:rPr lang="en-US" dirty="0"/>
                  <a:t> ret</a:t>
                </a:r>
              </a:p>
              <a:p>
                <a:pPr lvl="2"/>
                <a:endParaRPr lang="en-US" dirty="0"/>
              </a:p>
              <a:p>
                <a:r>
                  <a:rPr lang="en-US" dirty="0"/>
                  <a:t>Time O(n).  </a:t>
                </a:r>
                <a:r>
                  <a:rPr lang="en-US" dirty="0">
                    <a:solidFill>
                      <a:srgbClr val="FF0000"/>
                    </a:solidFill>
                  </a:rPr>
                  <a:t>Yay!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 b="-280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834596" y="4206747"/>
            <a:ext cx="2620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stuff is O(1)</a:t>
            </a:r>
          </a:p>
        </p:txBody>
      </p:sp>
      <p:sp>
        <p:nvSpPr>
          <p:cNvPr id="5" name="Right Brace 4"/>
          <p:cNvSpPr/>
          <p:nvPr/>
        </p:nvSpPr>
        <p:spPr>
          <a:xfrm>
            <a:off x="3452459" y="4013095"/>
            <a:ext cx="382137" cy="756636"/>
          </a:xfrm>
          <a:prstGeom prst="rightBrac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94980" y="3925255"/>
            <a:ext cx="2620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loop runs O(n) times</a:t>
            </a:r>
          </a:p>
        </p:txBody>
      </p:sp>
      <p:sp>
        <p:nvSpPr>
          <p:cNvPr id="7" name="Right Brace 6"/>
          <p:cNvSpPr/>
          <p:nvPr/>
        </p:nvSpPr>
        <p:spPr>
          <a:xfrm>
            <a:off x="5512843" y="3518882"/>
            <a:ext cx="382137" cy="1250849"/>
          </a:xfrm>
          <a:prstGeom prst="rightBrac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AC49429-57FD-44FD-9AC1-3D03923E4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86F09-41E3-4313-AB5F-FD5B11C924EE}" type="datetime1">
              <a:rPr lang="en-US" smtClean="0"/>
              <a:t>12/26/2023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6EDDAF-2B36-4171-9BC2-B4CB41DAF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24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SELECT(A,2)?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4"/>
                    </a:solidFill>
                  </a:rPr>
                  <a:t>SELECT2</a:t>
                </a:r>
                <a:r>
                  <a:rPr lang="en-US" dirty="0"/>
                  <a:t>(A):</a:t>
                </a:r>
              </a:p>
              <a:p>
                <a:pPr lvl="1"/>
                <a:r>
                  <a:rPr lang="en-US" dirty="0"/>
                  <a:t>ret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rgbClr val="7030A0"/>
                    </a:solidFill>
                  </a:rPr>
                  <a:t>minSoFar =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lvl="1"/>
                <a:r>
                  <a:rPr lang="en-US" b="1" dirty="0"/>
                  <a:t>For</a:t>
                </a:r>
                <a:r>
                  <a:rPr lang="en-US" dirty="0"/>
                  <a:t> </a:t>
                </a:r>
                <a:r>
                  <a:rPr lang="en-US" dirty="0" err="1"/>
                  <a:t>i</a:t>
                </a:r>
                <a:r>
                  <a:rPr lang="en-US" dirty="0"/>
                  <a:t>=0, .., n-1:</a:t>
                </a:r>
              </a:p>
              <a:p>
                <a:pPr lvl="2"/>
                <a:r>
                  <a:rPr lang="en-US" b="1" dirty="0"/>
                  <a:t>If</a:t>
                </a:r>
                <a:r>
                  <a:rPr lang="en-US" dirty="0"/>
                  <a:t> A[</a:t>
                </a:r>
                <a:r>
                  <a:rPr lang="en-US" dirty="0" err="1"/>
                  <a:t>i</a:t>
                </a:r>
                <a:r>
                  <a:rPr lang="en-US" dirty="0"/>
                  <a:t>] &lt; ret and A[</a:t>
                </a:r>
                <a:r>
                  <a:rPr lang="en-US" dirty="0" err="1"/>
                  <a:t>i</a:t>
                </a:r>
                <a:r>
                  <a:rPr lang="en-US" dirty="0"/>
                  <a:t>] &lt; </a:t>
                </a:r>
                <a:r>
                  <a:rPr lang="en-US" dirty="0" err="1">
                    <a:solidFill>
                      <a:srgbClr val="7030A0"/>
                    </a:solidFill>
                  </a:rPr>
                  <a:t>minSoFar</a:t>
                </a:r>
                <a:r>
                  <a:rPr lang="en-US" dirty="0"/>
                  <a:t>:</a:t>
                </a:r>
              </a:p>
              <a:p>
                <a:pPr lvl="3"/>
                <a:r>
                  <a:rPr lang="en-US" sz="2000" dirty="0"/>
                  <a:t>ret = </a:t>
                </a:r>
                <a:r>
                  <a:rPr lang="en-US" sz="2000" dirty="0" err="1">
                    <a:solidFill>
                      <a:srgbClr val="7030A0"/>
                    </a:solidFill>
                  </a:rPr>
                  <a:t>minSoFar</a:t>
                </a:r>
                <a:endParaRPr lang="en-US" sz="2000" dirty="0">
                  <a:solidFill>
                    <a:srgbClr val="7030A0"/>
                  </a:solidFill>
                </a:endParaRPr>
              </a:p>
              <a:p>
                <a:pPr lvl="3"/>
                <a:r>
                  <a:rPr lang="en-US" sz="2000" dirty="0" err="1">
                    <a:solidFill>
                      <a:srgbClr val="7030A0"/>
                    </a:solidFill>
                  </a:rPr>
                  <a:t>minSoFar</a:t>
                </a:r>
                <a:r>
                  <a:rPr lang="en-US" sz="2000" dirty="0"/>
                  <a:t> = A[</a:t>
                </a:r>
                <a:r>
                  <a:rPr lang="en-US" sz="2000" dirty="0" err="1"/>
                  <a:t>i</a:t>
                </a:r>
                <a:r>
                  <a:rPr lang="en-US" sz="2000" dirty="0"/>
                  <a:t>]</a:t>
                </a:r>
              </a:p>
              <a:p>
                <a:pPr lvl="2"/>
                <a:r>
                  <a:rPr lang="en-US" b="1" dirty="0"/>
                  <a:t>Else</a:t>
                </a:r>
                <a:r>
                  <a:rPr lang="en-US" dirty="0"/>
                  <a:t> if A[</a:t>
                </a:r>
                <a:r>
                  <a:rPr lang="en-US" dirty="0" err="1"/>
                  <a:t>i</a:t>
                </a:r>
                <a:r>
                  <a:rPr lang="en-US" dirty="0"/>
                  <a:t>] &lt; ret and A[</a:t>
                </a:r>
                <a:r>
                  <a:rPr lang="en-US" dirty="0" err="1"/>
                  <a:t>i</a:t>
                </a:r>
                <a:r>
                  <a:rPr lang="en-US" dirty="0"/>
                  <a:t>] &gt;= </a:t>
                </a:r>
                <a:r>
                  <a:rPr lang="en-US" dirty="0" err="1">
                    <a:solidFill>
                      <a:srgbClr val="7030A0"/>
                    </a:solidFill>
                  </a:rPr>
                  <a:t>minSoFar</a:t>
                </a:r>
                <a:r>
                  <a:rPr lang="en-US" dirty="0"/>
                  <a:t>:</a:t>
                </a:r>
              </a:p>
              <a:p>
                <a:pPr lvl="3"/>
                <a:r>
                  <a:rPr lang="en-US" sz="2000" dirty="0"/>
                  <a:t>ret = A[</a:t>
                </a:r>
                <a:r>
                  <a:rPr lang="en-US" sz="2000" dirty="0" err="1"/>
                  <a:t>i</a:t>
                </a:r>
                <a:r>
                  <a:rPr lang="en-US" sz="2000" dirty="0"/>
                  <a:t>]</a:t>
                </a:r>
              </a:p>
              <a:p>
                <a:pPr lvl="1"/>
                <a:r>
                  <a:rPr lang="en-US" b="1" dirty="0"/>
                  <a:t>Return</a:t>
                </a:r>
                <a:r>
                  <a:rPr lang="en-US" dirty="0"/>
                  <a:t> ret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943174" y="1690689"/>
            <a:ext cx="2886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4"/>
                </a:solidFill>
              </a:rPr>
              <a:t>(The actual algorithm here is not very important because this won’t end up being a very good idea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r>
              <a:rPr lang="en-US" dirty="0">
                <a:solidFill>
                  <a:schemeClr val="accent4"/>
                </a:solidFill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43174" y="5542738"/>
            <a:ext cx="32008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Still O(n)</a:t>
            </a:r>
          </a:p>
          <a:p>
            <a:r>
              <a:rPr lang="en-US" sz="2800" dirty="0">
                <a:solidFill>
                  <a:srgbClr val="FF0000"/>
                </a:solidFill>
              </a:rPr>
              <a:t>SO FAR SO GOOD.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B9B2C9C-90CD-4C30-B3B3-3E9243955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14B72-9714-4F7D-A78A-09B81272FBF7}" type="datetime1">
              <a:rPr lang="en-US" smtClean="0"/>
              <a:t>12/26/2023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EED573-A9EE-41A1-A75A-1CA834B02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14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SELECT</a:t>
            </a:r>
            <a:r>
              <a:rPr lang="en-US" dirty="0"/>
              <a:t>(A, n/2) aka </a:t>
            </a:r>
            <a:r>
              <a:rPr lang="en-US" dirty="0">
                <a:solidFill>
                  <a:schemeClr val="accent4"/>
                </a:solidFill>
              </a:rPr>
              <a:t>MEDIAN</a:t>
            </a:r>
            <a:r>
              <a:rPr lang="en-US" dirty="0"/>
              <a:t>(A)?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5"/>
                <a:ext cx="861536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accent4"/>
                    </a:solidFill>
                  </a:rPr>
                  <a:t>MEDIAN</a:t>
                </a:r>
                <a:r>
                  <a:rPr lang="en-US" dirty="0"/>
                  <a:t>(A):</a:t>
                </a:r>
              </a:p>
              <a:p>
                <a:pPr lvl="1"/>
                <a:r>
                  <a:rPr lang="en-US" dirty="0"/>
                  <a:t>ret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rgbClr val="7030A0"/>
                    </a:solidFill>
                  </a:rPr>
                  <a:t>minSoFar =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lvl="1"/>
                <a:r>
                  <a:rPr lang="en-US" dirty="0" err="1">
                    <a:solidFill>
                      <a:srgbClr val="7030A0"/>
                    </a:solidFill>
                  </a:rPr>
                  <a:t>secondMinSoFar</a:t>
                </a:r>
                <a:r>
                  <a:rPr lang="en-US" dirty="0">
                    <a:solidFill>
                      <a:srgbClr val="7030A0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lvl="1"/>
                <a:r>
                  <a:rPr lang="en-US" dirty="0" err="1">
                    <a:solidFill>
                      <a:srgbClr val="7030A0"/>
                    </a:solidFill>
                  </a:rPr>
                  <a:t>thirdMinSoFar</a:t>
                </a:r>
                <a:r>
                  <a:rPr lang="en-US" dirty="0">
                    <a:solidFill>
                      <a:srgbClr val="7030A0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lvl="1"/>
                <a:r>
                  <a:rPr lang="en-US" dirty="0" err="1">
                    <a:solidFill>
                      <a:srgbClr val="7030A0"/>
                    </a:solidFill>
                  </a:rPr>
                  <a:t>fourthMinSoFar</a:t>
                </a:r>
                <a:r>
                  <a:rPr lang="en-US" dirty="0">
                    <a:solidFill>
                      <a:srgbClr val="7030A0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lvl="1"/>
                <a:r>
                  <a:rPr lang="mr-IN" dirty="0">
                    <a:solidFill>
                      <a:srgbClr val="7030A0"/>
                    </a:solidFill>
                  </a:rPr>
                  <a:t>…</a:t>
                </a:r>
                <a:r>
                  <a:rPr lang="en-US" dirty="0">
                    <a:solidFill>
                      <a:srgbClr val="7030A0"/>
                    </a:solidFill>
                  </a:rPr>
                  <a:t>.</a:t>
                </a:r>
              </a:p>
              <a:p>
                <a:r>
                  <a:rPr lang="en-US" dirty="0"/>
                  <a:t>This is not a good idea for large k (like n/2 or n).</a:t>
                </a:r>
              </a:p>
              <a:p>
                <a:r>
                  <a:rPr lang="en-US" dirty="0"/>
                  <a:t>Basically this is just going to turn into something like </a:t>
                </a:r>
                <a:r>
                  <a:rPr lang="en-US" dirty="0">
                    <a:solidFill>
                      <a:schemeClr val="accent4"/>
                    </a:solidFill>
                  </a:rPr>
                  <a:t>INSERTIONSORT</a:t>
                </a:r>
                <a:r>
                  <a:rPr lang="mr-IN" dirty="0"/>
                  <a:t>…</a:t>
                </a:r>
                <a:r>
                  <a:rPr lang="en-US" dirty="0"/>
                  <a:t>and that was O(n</a:t>
                </a:r>
                <a:r>
                  <a:rPr lang="en-US" baseline="30000" dirty="0"/>
                  <a:t>2</a:t>
                </a:r>
                <a:r>
                  <a:rPr lang="en-US" dirty="0"/>
                  <a:t>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5"/>
                <a:ext cx="8615363" cy="4351338"/>
              </a:xfrm>
              <a:blipFill rotWithShape="0">
                <a:blip r:embed="rId2"/>
                <a:stretch>
                  <a:fillRect l="-1274" t="-2241" b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4461C-AED9-4793-A7A2-CCFA628AA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16BB0-F9F8-4AEB-BB6F-4362256E0931}" type="datetime1">
              <a:rPr lang="en-US" smtClean="0"/>
              <a:t>12/26/2023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72A7AB-EB99-415C-AC10-E297D5C15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33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More practice with the Substitution Method.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Return of the Substitution Method.</a:t>
            </a:r>
          </a:p>
        </p:txBody>
      </p:sp>
      <p:sp>
        <p:nvSpPr>
          <p:cNvPr id="4" name="Down Arrow 3"/>
          <p:cNvSpPr/>
          <p:nvPr/>
        </p:nvSpPr>
        <p:spPr>
          <a:xfrm rot="5400000">
            <a:off x="4034594" y="2576116"/>
            <a:ext cx="698270" cy="1030779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AA9C9F-EC23-4B54-95A4-A6757C8EF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3E70E-613B-497D-9F04-D6724C2D62BF}" type="datetime1">
              <a:rPr lang="en-US" smtClean="0"/>
              <a:t>12/26/2023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878AB-784E-4818-BEED-3B8D17AA6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295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divide and conquer!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88215" y="1707975"/>
            <a:ext cx="5040183" cy="705201"/>
            <a:chOff x="1573619" y="3296093"/>
            <a:chExt cx="5040183" cy="705201"/>
          </a:xfrm>
        </p:grpSpPr>
        <p:sp>
          <p:nvSpPr>
            <p:cNvPr id="7" name="Rectangle 6"/>
            <p:cNvSpPr/>
            <p:nvPr/>
          </p:nvSpPr>
          <p:spPr>
            <a:xfrm>
              <a:off x="1573619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9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30353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8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01219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73865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7002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17868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908601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28650" y="1618597"/>
            <a:ext cx="2410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Say we want to find </a:t>
            </a:r>
            <a:r>
              <a:rPr lang="en-US" sz="2400" dirty="0">
                <a:solidFill>
                  <a:schemeClr val="accent4"/>
                </a:solidFill>
              </a:rPr>
              <a:t>SELECT(A, k)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8649" y="2947916"/>
            <a:ext cx="2715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First, pick a “</a:t>
            </a:r>
            <a:r>
              <a:rPr lang="en-US" sz="2400" dirty="0">
                <a:solidFill>
                  <a:schemeClr val="accent1"/>
                </a:solidFill>
              </a:rPr>
              <a:t>pivot</a:t>
            </a:r>
            <a:r>
              <a:rPr lang="en-US" sz="2400" dirty="0"/>
              <a:t>.”</a:t>
            </a:r>
          </a:p>
          <a:p>
            <a:r>
              <a:rPr lang="en-US" sz="2400" dirty="0"/>
              <a:t>We’ll see how to do this later.</a:t>
            </a:r>
          </a:p>
        </p:txBody>
      </p:sp>
      <p:sp>
        <p:nvSpPr>
          <p:cNvPr id="17" name="Triangle 16"/>
          <p:cNvSpPr/>
          <p:nvPr/>
        </p:nvSpPr>
        <p:spPr>
          <a:xfrm>
            <a:off x="5782025" y="2564598"/>
            <a:ext cx="857471" cy="6141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796567" y="2578584"/>
            <a:ext cx="154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How about this pivot?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8649" y="4408679"/>
            <a:ext cx="4107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Next, partition the array into “bigger than 6” or “less than 6”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714384" y="1718281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420587" y="170797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141844" y="170797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855707" y="170797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587077" y="170797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295731" y="170797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025650" y="170797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96787" y="6219904"/>
            <a:ext cx="266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L = array with things smaller than A[pivot]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472570" y="6211669"/>
            <a:ext cx="266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R = array with things larger than A[pivot]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44970" y="4112810"/>
            <a:ext cx="2606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This PARTITION step takes time O(n).  (Notice that we don’t sort each half).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0EED84-BA4B-4687-8FA2-D0120111A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0B590-3175-4EEE-9B10-A509B757DCBD}" type="datetime1">
              <a:rPr lang="en-US" smtClean="0"/>
              <a:t>12/26/2023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0479B-5810-49E0-8E44-91A814982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0.00139 L 0.32952 0.529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58" y="26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51 -2.96296E-6 L 0.33698 0.5273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15" y="26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89 0.00139 L -0.39184 0.5493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95" y="27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7 0.00996 L -0.46475 0.54931 " pathEditMode="relative" ptsTypes="AA">
                                      <p:cBhvr>
                                        <p:cTn id="3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 0.01181 L -0.45365 0.55139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813" y="26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139 L -0.43247 0.54931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32" y="27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/>
      <p:bldP spid="23" grpId="0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2" grpId="0"/>
      <p:bldP spid="33" grpId="0"/>
      <p:bldP spid="3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divide and conquer!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53254" y="1707975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8650" y="1618597"/>
            <a:ext cx="2410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Say we want to find </a:t>
            </a:r>
            <a:r>
              <a:rPr lang="en-US" sz="2400" dirty="0">
                <a:solidFill>
                  <a:schemeClr val="accent4"/>
                </a:solidFill>
              </a:rPr>
              <a:t>SELECT(A, k)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8649" y="2947916"/>
            <a:ext cx="2715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First, pick a “</a:t>
            </a:r>
            <a:r>
              <a:rPr lang="en-US" sz="2400" dirty="0">
                <a:solidFill>
                  <a:schemeClr val="accent1"/>
                </a:solidFill>
              </a:rPr>
              <a:t>pivot</a:t>
            </a:r>
            <a:r>
              <a:rPr lang="en-US" sz="2400" dirty="0"/>
              <a:t>.”</a:t>
            </a:r>
          </a:p>
          <a:p>
            <a:r>
              <a:rPr lang="en-US" sz="2400" dirty="0"/>
              <a:t>We’ll see how to do this later.</a:t>
            </a:r>
          </a:p>
        </p:txBody>
      </p:sp>
      <p:sp>
        <p:nvSpPr>
          <p:cNvPr id="17" name="Triangle 16"/>
          <p:cNvSpPr/>
          <p:nvPr/>
        </p:nvSpPr>
        <p:spPr>
          <a:xfrm>
            <a:off x="5782025" y="2564598"/>
            <a:ext cx="857471" cy="6141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796567" y="2578584"/>
            <a:ext cx="154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How about this pivot?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8649" y="4408679"/>
            <a:ext cx="4107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Next, partition the array into “bigger than 6” or “less than 6”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796567" y="5323665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501768" y="5323665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481352" y="5377189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855707" y="170797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236226" y="5377187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991100" y="5377188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736686" y="5377187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96787" y="6219904"/>
            <a:ext cx="266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L = array with things smaller than A[pivot]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472570" y="6211669"/>
            <a:ext cx="266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R = array with things larger than A[pivot]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44970" y="4112810"/>
            <a:ext cx="2606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This PARTITION step takes time O(n).  (Notice that we don’t sort each half).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78C1B1-3D7A-40E3-BE09-C8C3CBA14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D6A7B-8D10-4526-B6E7-513CB10196F1}" type="datetime1">
              <a:rPr lang="en-US" smtClean="0"/>
              <a:t>12/26/2023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46083-349A-4CCA-955F-97C248E06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86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344" y="365126"/>
            <a:ext cx="7886700" cy="603630"/>
          </a:xfrm>
        </p:spPr>
        <p:txBody>
          <a:bodyPr>
            <a:normAutofit fontScale="90000"/>
          </a:bodyPr>
          <a:lstStyle/>
          <a:p>
            <a:r>
              <a:rPr lang="en-US" dirty="0"/>
              <a:t>Idea continued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989943" y="2341818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724766" y="2341818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91259" y="2341816"/>
            <a:ext cx="763959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246694" y="1338088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496460" y="2341817"/>
            <a:ext cx="763959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207246" y="2339739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940223" y="2339739"/>
            <a:ext cx="763959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riangle 18"/>
          <p:cNvSpPr/>
          <p:nvPr/>
        </p:nvSpPr>
        <p:spPr>
          <a:xfrm>
            <a:off x="4386178" y="2078189"/>
            <a:ext cx="403898" cy="2615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246694" y="2339739"/>
            <a:ext cx="912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pivot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77423" y="3044940"/>
            <a:ext cx="266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L = array with things smaller than A[pivot]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35100" y="3044939"/>
            <a:ext cx="266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R = array with things larger than A[pivot]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36966" y="886149"/>
            <a:ext cx="2410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Say we want to find </a:t>
            </a:r>
            <a:r>
              <a:rPr lang="en-US" sz="2400" dirty="0">
                <a:solidFill>
                  <a:schemeClr val="accent4"/>
                </a:solidFill>
              </a:rPr>
              <a:t>SELECT(A, k)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0501" y="3971499"/>
            <a:ext cx="67419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If k = 5 = </a:t>
            </a:r>
            <a:r>
              <a:rPr lang="en-US" sz="2400" dirty="0" err="1">
                <a:solidFill>
                  <a:schemeClr val="accent4"/>
                </a:solidFill>
              </a:rPr>
              <a:t>len</a:t>
            </a:r>
            <a:r>
              <a:rPr lang="en-US" sz="2400" dirty="0">
                <a:solidFill>
                  <a:schemeClr val="accent4"/>
                </a:solidFill>
              </a:rPr>
              <a:t>(L) + 1: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We should return </a:t>
            </a:r>
            <a:r>
              <a:rPr lang="en-US" sz="2400" dirty="0">
                <a:solidFill>
                  <a:schemeClr val="accent4"/>
                </a:solidFill>
              </a:rPr>
              <a:t>A[pivot]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If k &lt; 5: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We should return </a:t>
            </a:r>
            <a:r>
              <a:rPr lang="en-US" sz="2400" dirty="0">
                <a:solidFill>
                  <a:schemeClr val="accent4"/>
                </a:solidFill>
              </a:rPr>
              <a:t>SELECT(L, k)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If k &gt; 5: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We should return </a:t>
            </a:r>
            <a:r>
              <a:rPr lang="en-US" sz="2400" dirty="0">
                <a:solidFill>
                  <a:schemeClr val="accent4"/>
                </a:solidFill>
              </a:rPr>
              <a:t>SELECT(R, k </a:t>
            </a:r>
            <a:r>
              <a:rPr lang="mr-IN" sz="2400" dirty="0">
                <a:solidFill>
                  <a:schemeClr val="accent4"/>
                </a:solidFill>
              </a:rPr>
              <a:t>–</a:t>
            </a:r>
            <a:r>
              <a:rPr lang="en-US" sz="2400" dirty="0">
                <a:solidFill>
                  <a:schemeClr val="accent4"/>
                </a:solidFill>
              </a:rPr>
              <a:t> 5)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114196" y="4640051"/>
            <a:ext cx="270201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FF0000"/>
                </a:solidFill>
              </a:rPr>
              <a:t>This suggests a recursive algorithm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>
                <a:solidFill>
                  <a:srgbClr val="FF0000"/>
                </a:solidFill>
              </a:rPr>
              <a:t>(still need to figure out how to pick the pivot</a:t>
            </a:r>
            <a:r>
              <a:rPr lang="mr-IN" dirty="0">
                <a:solidFill>
                  <a:srgbClr val="FF0000"/>
                </a:solidFill>
              </a:rPr>
              <a:t>…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EB42F0-17B0-4747-815D-5AB80751E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9596D-7354-4B26-9A4A-2C3726A28BD4}" type="datetime1">
              <a:rPr lang="en-US" smtClean="0"/>
              <a:t>12/26/2023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192C8-3038-43B3-92B8-E3296BFC7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18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 bldLvl="2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509" y="339541"/>
            <a:ext cx="7886700" cy="1325563"/>
          </a:xfrm>
        </p:spPr>
        <p:txBody>
          <a:bodyPr/>
          <a:lstStyle/>
          <a:p>
            <a:r>
              <a:rPr lang="en-US" dirty="0"/>
              <a:t>Pseudocode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0191" y="259163"/>
            <a:ext cx="5320145" cy="1598915"/>
          </a:xfrm>
          <a:ln>
            <a:solidFill>
              <a:srgbClr val="0066FF"/>
            </a:solidFill>
          </a:ln>
        </p:spPr>
        <p:txBody>
          <a:bodyPr anchor="ctr">
            <a:normAutofit/>
          </a:bodyPr>
          <a:lstStyle/>
          <a:p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getPivot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(A)</a:t>
            </a:r>
            <a:r>
              <a:rPr lang="en-US" sz="2000" dirty="0">
                <a:ea typeface="Courier" charset="0"/>
                <a:cs typeface="Courier" charset="0"/>
              </a:rPr>
              <a:t>returns some pivot for us.</a:t>
            </a:r>
          </a:p>
          <a:p>
            <a:pPr lvl="1"/>
            <a:r>
              <a:rPr lang="en-US" sz="1800" dirty="0">
                <a:solidFill>
                  <a:srgbClr val="FF7400"/>
                </a:solidFill>
                <a:ea typeface="Courier" charset="0"/>
                <a:cs typeface="Courier" charset="0"/>
              </a:rPr>
              <a:t>How?? We’ll see later</a:t>
            </a:r>
            <a:r>
              <a:rPr lang="mr-IN" sz="1800" dirty="0">
                <a:solidFill>
                  <a:srgbClr val="FF7400"/>
                </a:solidFill>
                <a:ea typeface="Courier" charset="0"/>
                <a:cs typeface="Courier" charset="0"/>
              </a:rPr>
              <a:t>…</a:t>
            </a:r>
            <a:endParaRPr lang="en-US" sz="1800" dirty="0">
              <a:solidFill>
                <a:srgbClr val="FF7400"/>
              </a:solidFill>
              <a:ea typeface="Courier" charset="0"/>
              <a:cs typeface="Courier" charset="0"/>
            </a:endParaRPr>
          </a:p>
          <a:p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Partition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A,p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000" dirty="0">
                <a:ea typeface="Courier" charset="0"/>
                <a:cs typeface="Courier" charset="0"/>
              </a:rPr>
              <a:t> splits up A into L, A[p], R. </a:t>
            </a:r>
          </a:p>
          <a:p>
            <a:pPr marL="457200" lvl="1" indent="0">
              <a:buNone/>
            </a:pPr>
            <a:endParaRPr lang="en-US" sz="1800" dirty="0">
              <a:solidFill>
                <a:srgbClr val="0066FF"/>
              </a:solidFill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1191" y="2051052"/>
            <a:ext cx="685800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400" dirty="0"/>
              <a:t>(</a:t>
            </a:r>
            <a:r>
              <a:rPr lang="en-US" sz="2400" dirty="0" err="1"/>
              <a:t>A,k</a:t>
            </a:r>
            <a:r>
              <a:rPr lang="en-US" sz="2400" dirty="0"/>
              <a:t>):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b="1" dirty="0">
                <a:solidFill>
                  <a:srgbClr val="FF7400"/>
                </a:solidFill>
              </a:rPr>
              <a:t>If</a:t>
            </a:r>
            <a:r>
              <a:rPr lang="en-US" sz="2400" dirty="0">
                <a:solidFill>
                  <a:srgbClr val="FF7400"/>
                </a:solidFill>
              </a:rPr>
              <a:t> </a:t>
            </a:r>
            <a:r>
              <a:rPr lang="en-US" sz="2400" dirty="0" err="1">
                <a:solidFill>
                  <a:srgbClr val="FF7400"/>
                </a:solidFill>
              </a:rPr>
              <a:t>len</a:t>
            </a:r>
            <a:r>
              <a:rPr lang="en-US" sz="2400" dirty="0">
                <a:solidFill>
                  <a:srgbClr val="FF7400"/>
                </a:solidFill>
              </a:rPr>
              <a:t>(A) &lt;= 50: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dirty="0">
                <a:solidFill>
                  <a:srgbClr val="FF7400"/>
                </a:solidFill>
              </a:rPr>
              <a:t>A = </a:t>
            </a:r>
            <a:r>
              <a:rPr lang="en-US" sz="2400" b="1" dirty="0" err="1">
                <a:solidFill>
                  <a:srgbClr val="FF7400"/>
                </a:solidFill>
                <a:latin typeface="Courier" charset="0"/>
                <a:ea typeface="Courier" charset="0"/>
                <a:cs typeface="Courier" charset="0"/>
              </a:rPr>
              <a:t>MergeSort</a:t>
            </a:r>
            <a:r>
              <a:rPr lang="en-US" sz="2400" dirty="0">
                <a:solidFill>
                  <a:srgbClr val="FF7400"/>
                </a:solidFill>
              </a:rPr>
              <a:t>(A)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b="1" dirty="0">
                <a:solidFill>
                  <a:srgbClr val="FF7400"/>
                </a:solidFill>
              </a:rPr>
              <a:t>Return</a:t>
            </a:r>
            <a:r>
              <a:rPr lang="en-US" sz="2400" dirty="0">
                <a:solidFill>
                  <a:srgbClr val="FF7400"/>
                </a:solidFill>
              </a:rPr>
              <a:t> A[k-1] 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p =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getPivot</a:t>
            </a:r>
            <a:r>
              <a:rPr lang="en-US" sz="2400" dirty="0"/>
              <a:t>(A)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L, </a:t>
            </a:r>
            <a:r>
              <a:rPr lang="en-US" sz="2400" dirty="0" err="1"/>
              <a:t>pivotVal</a:t>
            </a:r>
            <a:r>
              <a:rPr lang="en-US" sz="2400" dirty="0"/>
              <a:t>, R =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Partition</a:t>
            </a:r>
            <a:r>
              <a:rPr lang="en-US" sz="2400" dirty="0"/>
              <a:t>(</a:t>
            </a:r>
            <a:r>
              <a:rPr lang="en-US" sz="2400" dirty="0" err="1"/>
              <a:t>A,p</a:t>
            </a:r>
            <a:r>
              <a:rPr lang="en-US" sz="2400" dirty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if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 err="1">
                <a:solidFill>
                  <a:schemeClr val="accent1"/>
                </a:solidFill>
              </a:rPr>
              <a:t>len</a:t>
            </a:r>
            <a:r>
              <a:rPr lang="en-US" sz="2400" dirty="0">
                <a:solidFill>
                  <a:schemeClr val="accent1"/>
                </a:solidFill>
              </a:rPr>
              <a:t>(L) == k-1: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return </a:t>
            </a:r>
            <a:r>
              <a:rPr lang="en-US" sz="2400" dirty="0" err="1">
                <a:solidFill>
                  <a:schemeClr val="accent1"/>
                </a:solidFill>
              </a:rPr>
              <a:t>pivotVal</a:t>
            </a:r>
            <a:endParaRPr lang="en-US" sz="2400" dirty="0">
              <a:solidFill>
                <a:schemeClr val="accent1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2400" b="1" dirty="0">
                <a:solidFill>
                  <a:srgbClr val="7030A0"/>
                </a:solidFill>
              </a:rPr>
              <a:t>Else if </a:t>
            </a:r>
            <a:r>
              <a:rPr lang="en-US" sz="2400" dirty="0" err="1">
                <a:solidFill>
                  <a:srgbClr val="7030A0"/>
                </a:solidFill>
              </a:rPr>
              <a:t>len</a:t>
            </a:r>
            <a:r>
              <a:rPr lang="en-US" sz="2400" dirty="0">
                <a:solidFill>
                  <a:srgbClr val="7030A0"/>
                </a:solidFill>
              </a:rPr>
              <a:t>(L) &gt; k-1: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return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400" dirty="0">
                <a:solidFill>
                  <a:srgbClr val="7030A0"/>
                </a:solidFill>
              </a:rPr>
              <a:t>(L, k)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b="1" dirty="0">
                <a:solidFill>
                  <a:srgbClr val="0066FF"/>
                </a:solidFill>
              </a:rPr>
              <a:t>Else if </a:t>
            </a:r>
            <a:r>
              <a:rPr lang="en-US" sz="2400" dirty="0" err="1">
                <a:solidFill>
                  <a:srgbClr val="0066FF"/>
                </a:solidFill>
              </a:rPr>
              <a:t>len</a:t>
            </a:r>
            <a:r>
              <a:rPr lang="en-US" sz="2400" dirty="0">
                <a:solidFill>
                  <a:srgbClr val="0066FF"/>
                </a:solidFill>
              </a:rPr>
              <a:t>(L) &lt; k-1: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dirty="0">
                <a:solidFill>
                  <a:srgbClr val="0066FF"/>
                </a:solidFill>
              </a:rPr>
              <a:t>return </a:t>
            </a:r>
            <a:r>
              <a:rPr lang="en-US" sz="2400" b="1" dirty="0">
                <a:solidFill>
                  <a:srgbClr val="0066FF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400" dirty="0">
                <a:solidFill>
                  <a:srgbClr val="0066FF"/>
                </a:solidFill>
              </a:rPr>
              <a:t>(R, k </a:t>
            </a:r>
            <a:r>
              <a:rPr lang="mr-IN" sz="2400" dirty="0">
                <a:solidFill>
                  <a:srgbClr val="0066FF"/>
                </a:solidFill>
              </a:rPr>
              <a:t>–</a:t>
            </a:r>
            <a:r>
              <a:rPr lang="en-US" sz="2400" dirty="0">
                <a:solidFill>
                  <a:srgbClr val="0066FF"/>
                </a:solidFill>
              </a:rPr>
              <a:t> </a:t>
            </a:r>
            <a:r>
              <a:rPr lang="en-US" sz="2400" dirty="0" err="1">
                <a:solidFill>
                  <a:srgbClr val="0066FF"/>
                </a:solidFill>
              </a:rPr>
              <a:t>len</a:t>
            </a:r>
            <a:r>
              <a:rPr lang="en-US" sz="2400" dirty="0">
                <a:solidFill>
                  <a:srgbClr val="0066FF"/>
                </a:solidFill>
              </a:rPr>
              <a:t>(L) </a:t>
            </a:r>
            <a:r>
              <a:rPr lang="mr-IN" sz="2400" dirty="0">
                <a:solidFill>
                  <a:srgbClr val="0066FF"/>
                </a:solidFill>
              </a:rPr>
              <a:t>–</a:t>
            </a:r>
            <a:r>
              <a:rPr lang="en-US" sz="2400" dirty="0">
                <a:solidFill>
                  <a:srgbClr val="0066FF"/>
                </a:solidFill>
              </a:rPr>
              <a:t> 1)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31376" y="2244026"/>
            <a:ext cx="3108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7400"/>
                </a:solidFill>
              </a:rPr>
              <a:t>Base Case</a:t>
            </a:r>
            <a:r>
              <a:rPr lang="en-US" dirty="0">
                <a:solidFill>
                  <a:srgbClr val="FF7400"/>
                </a:solidFill>
              </a:rPr>
              <a:t>: If the </a:t>
            </a:r>
            <a:r>
              <a:rPr lang="en-US" dirty="0" err="1">
                <a:solidFill>
                  <a:srgbClr val="FF7400"/>
                </a:solidFill>
              </a:rPr>
              <a:t>len</a:t>
            </a:r>
            <a:r>
              <a:rPr lang="en-US" dirty="0">
                <a:solidFill>
                  <a:srgbClr val="FF7400"/>
                </a:solidFill>
              </a:rPr>
              <a:t>(A) = O(1), then any sorting algorithm runs in time O(1).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31376" y="4313209"/>
            <a:ext cx="310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1"/>
                </a:solidFill>
              </a:rPr>
              <a:t>Case 1</a:t>
            </a:r>
            <a:r>
              <a:rPr lang="en-US" dirty="0">
                <a:solidFill>
                  <a:schemeClr val="accent1"/>
                </a:solidFill>
              </a:rPr>
              <a:t>: We got lucky and found exactly the </a:t>
            </a:r>
            <a:r>
              <a:rPr lang="en-US" dirty="0" err="1">
                <a:solidFill>
                  <a:schemeClr val="accent1"/>
                </a:solidFill>
              </a:rPr>
              <a:t>k’th</a:t>
            </a:r>
            <a:r>
              <a:rPr lang="en-US" dirty="0">
                <a:solidFill>
                  <a:schemeClr val="accent1"/>
                </a:solidFill>
              </a:rPr>
              <a:t> smallest value!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31376" y="5059120"/>
            <a:ext cx="310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7030A0"/>
                </a:solidFill>
              </a:rPr>
              <a:t>Case 2</a:t>
            </a:r>
            <a:r>
              <a:rPr lang="en-US" dirty="0">
                <a:solidFill>
                  <a:srgbClr val="7030A0"/>
                </a:solidFill>
              </a:rPr>
              <a:t>: The </a:t>
            </a:r>
            <a:r>
              <a:rPr lang="en-US" dirty="0" err="1">
                <a:solidFill>
                  <a:srgbClr val="7030A0"/>
                </a:solidFill>
              </a:rPr>
              <a:t>k’th</a:t>
            </a:r>
            <a:r>
              <a:rPr lang="en-US" dirty="0">
                <a:solidFill>
                  <a:srgbClr val="7030A0"/>
                </a:solidFill>
              </a:rPr>
              <a:t> smallest value is in the first part of the list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04111" y="5798845"/>
            <a:ext cx="310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66FF"/>
                </a:solidFill>
              </a:rPr>
              <a:t>Case 3</a:t>
            </a:r>
            <a:r>
              <a:rPr lang="en-US" dirty="0">
                <a:solidFill>
                  <a:srgbClr val="0066FF"/>
                </a:solidFill>
              </a:rPr>
              <a:t>: The </a:t>
            </a:r>
            <a:r>
              <a:rPr lang="en-US" dirty="0" err="1">
                <a:solidFill>
                  <a:srgbClr val="0066FF"/>
                </a:solidFill>
              </a:rPr>
              <a:t>k’th</a:t>
            </a:r>
            <a:r>
              <a:rPr lang="en-US" dirty="0">
                <a:solidFill>
                  <a:srgbClr val="0066FF"/>
                </a:solidFill>
              </a:rPr>
              <a:t> smallest value is in the second part of the list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17EFDE3-9FA6-4E29-97D6-51DCCCBCB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8623A-2790-40A2-9B1E-80CFE90E67E7}" type="datetime1">
              <a:rPr lang="en-US" smtClean="0"/>
              <a:t>12/26/2023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9404797-E02D-469D-B249-B5309D24F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85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726" y="289241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What is the running time?</a:t>
            </a:r>
            <a:br>
              <a:rPr lang="en-US" dirty="0"/>
            </a:br>
            <a:r>
              <a:rPr lang="en-US" sz="2400" dirty="0"/>
              <a:t>Assuming we pick the pivot in time O(n)…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70126" y="1785937"/>
                <a:ext cx="7886700" cy="50720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mr-I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1" i="0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𝐥</m:t>
                                  </m:r>
                                  <m:r>
                                    <a:rPr lang="en-US" sz="2400" b="1" i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𝐞𝐧</m:t>
                                  </m:r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1" i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𝐋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       </m:t>
                              </m:r>
                              <m:r>
                                <a:rPr lang="en-US" sz="2400" b="1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𝐥𝐞𝐧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1" i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𝐋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 −1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𝐥𝐞𝐧</m:t>
                                  </m:r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𝐑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400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charset="0"/>
                                </a:rPr>
                                <m:t>        </m:t>
                              </m:r>
                              <m:r>
                                <a:rPr lang="en-US" sz="2400" b="1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𝐥𝐞𝐧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𝐋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 −1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charset="0"/>
                                </a:rPr>
                                <m:t>                                </m:t>
                              </m:r>
                              <m:r>
                                <a:rPr lang="en-US" sz="2400" b="1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𝐥𝐞𝐧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𝐋</m:t>
                                  </m:r>
                                </m:e>
                              </m:d>
                              <m:r>
                                <a:rPr lang="en-US" sz="2400" b="1" i="0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 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What are </a:t>
                </a:r>
                <a:r>
                  <a:rPr lang="en-US" sz="2400" b="1" dirty="0" err="1">
                    <a:solidFill>
                      <a:schemeClr val="accent4"/>
                    </a:solidFill>
                  </a:rPr>
                  <a:t>len</a:t>
                </a:r>
                <a:r>
                  <a:rPr lang="en-US" sz="2400" b="1" dirty="0">
                    <a:solidFill>
                      <a:schemeClr val="accent4"/>
                    </a:solidFill>
                  </a:rPr>
                  <a:t>(L)</a:t>
                </a:r>
                <a:r>
                  <a:rPr lang="en-US" sz="2400" dirty="0"/>
                  <a:t> and </a:t>
                </a:r>
                <a:r>
                  <a:rPr lang="en-US" sz="2400" b="1" dirty="0" err="1">
                    <a:solidFill>
                      <a:schemeClr val="accent1"/>
                    </a:solidFill>
                  </a:rPr>
                  <a:t>len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(R)</a:t>
                </a:r>
                <a:r>
                  <a:rPr lang="en-US" sz="2400" dirty="0"/>
                  <a:t>?</a:t>
                </a:r>
              </a:p>
              <a:p>
                <a:r>
                  <a:rPr lang="en-US" sz="2400" dirty="0"/>
                  <a:t>That depends on how we pick the pivot</a:t>
                </a:r>
                <a:r>
                  <a:rPr lang="mr-IN" sz="2400" dirty="0"/>
                  <a:t>…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0126" y="1785937"/>
                <a:ext cx="7886700" cy="5072063"/>
              </a:xfrm>
              <a:blipFill>
                <a:blip r:embed="rId2"/>
                <a:stretch>
                  <a:fillRect l="-965" t="-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AA043CE-F2CE-7E47-976F-E9FE44F2C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076" y="5119678"/>
            <a:ext cx="3991231" cy="14870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8FC68B-9C62-D541-9EB1-D30E521301C1}"/>
              </a:ext>
            </a:extLst>
          </p:cNvPr>
          <p:cNvSpPr/>
          <p:nvPr/>
        </p:nvSpPr>
        <p:spPr>
          <a:xfrm>
            <a:off x="4273872" y="4615332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2000" dirty="0"/>
              <a:t>What would be a “good” pivot?</a:t>
            </a:r>
          </a:p>
          <a:p>
            <a:pPr lvl="1"/>
            <a:r>
              <a:rPr lang="en-US" sz="2000" dirty="0"/>
              <a:t>What would be a “bad” pivot?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EFC977-B979-1C44-A759-4F0A8E7C57D5}"/>
              </a:ext>
            </a:extLst>
          </p:cNvPr>
          <p:cNvSpPr txBox="1"/>
          <p:nvPr/>
        </p:nvSpPr>
        <p:spPr>
          <a:xfrm>
            <a:off x="5080857" y="6317535"/>
            <a:ext cx="334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Think-Pair-Share Terrapins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BF9C42-1617-FF45-8A84-C40D9BE635F7}"/>
              </a:ext>
            </a:extLst>
          </p:cNvPr>
          <p:cNvSpPr txBox="1"/>
          <p:nvPr/>
        </p:nvSpPr>
        <p:spPr>
          <a:xfrm>
            <a:off x="10713" y="6119336"/>
            <a:ext cx="38854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7400"/>
                </a:solidFill>
              </a:rPr>
              <a:t>The best way would be to pick the pivot so that </a:t>
            </a:r>
            <a:r>
              <a:rPr lang="en-US" sz="1400" dirty="0" err="1">
                <a:solidFill>
                  <a:srgbClr val="FF7400"/>
                </a:solidFill>
              </a:rPr>
              <a:t>len</a:t>
            </a:r>
            <a:r>
              <a:rPr lang="en-US" sz="1400" dirty="0">
                <a:solidFill>
                  <a:srgbClr val="FF7400"/>
                </a:solidFill>
              </a:rPr>
              <a:t>(L) = k-1.  But say we want to pick a pivot in a way that’s good no matter what k is.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BE17CA-1E1D-7F4C-82BD-03A053C2A79D}"/>
              </a:ext>
            </a:extLst>
          </p:cNvPr>
          <p:cNvSpPr/>
          <p:nvPr/>
        </p:nvSpPr>
        <p:spPr>
          <a:xfrm>
            <a:off x="41476" y="5112490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/>
            <a:r>
              <a:rPr lang="en-US" sz="2000" dirty="0">
                <a:solidFill>
                  <a:srgbClr val="7030A0"/>
                </a:solidFill>
              </a:rPr>
              <a:t>Think: two minutes</a:t>
            </a:r>
          </a:p>
          <a:p>
            <a:pPr lvl="1" algn="r"/>
            <a:r>
              <a:rPr lang="en-US" sz="2000" dirty="0">
                <a:solidFill>
                  <a:srgbClr val="7030A0"/>
                </a:solidFill>
              </a:rPr>
              <a:t>Pair and share: one minute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3B39B30-8654-479A-ADA4-7B42C59A8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8775A-B0F9-4E53-92BE-D9F06147E087}" type="datetime1">
              <a:rPr lang="en-US" smtClean="0"/>
              <a:t>12/26/2023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F1FA8D0-1C44-4D8D-9319-C59ED3E6A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88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/>
      <p:bldP spid="8" grpId="0"/>
      <p:bldP spid="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8B25D-8DC9-EF4C-991B-3A41F79C7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Time: </a:t>
            </a:r>
            <a:br>
              <a:rPr lang="en-US" dirty="0"/>
            </a:br>
            <a:r>
              <a:rPr lang="en-US" dirty="0"/>
              <a:t>Solving Recurrence Relations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7B1D7-22A8-8F48-8C38-5F73D49746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307539"/>
                <a:ext cx="7886700" cy="4351338"/>
              </a:xfrm>
            </p:spPr>
            <p:txBody>
              <a:bodyPr/>
              <a:lstStyle/>
              <a:p>
                <a:r>
                  <a:rPr lang="en-US" dirty="0"/>
                  <a:t>A </a:t>
                </a:r>
                <a:r>
                  <a:rPr lang="en-US" b="1" dirty="0"/>
                  <a:t>recurrence relation </a:t>
                </a:r>
                <a:r>
                  <a:rPr lang="en-US" dirty="0"/>
                  <a:t>expresses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  <a:r>
                  <a:rPr lang="en-US" dirty="0"/>
                  <a:t>in terms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less</m:t>
                    </m:r>
                    <m:r>
                      <a:rPr lang="en-US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than</m:t>
                    </m:r>
                    <m:r>
                      <a:rPr lang="en-US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</a:p>
              <a:p>
                <a:r>
                  <a:rPr lang="en-US" dirty="0"/>
                  <a:t>For example,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=2⋅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+11⋅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</a:p>
              <a:p>
                <a:r>
                  <a:rPr lang="en-US" dirty="0"/>
                  <a:t>Two methods of solution: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accent4"/>
                    </a:solidFill>
                  </a:rPr>
                  <a:t>Master Theorem (aka, generalized “tree method”)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accent4"/>
                    </a:solidFill>
                  </a:rPr>
                  <a:t>Substitution method (aka, guess and check)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7B1D7-22A8-8F48-8C38-5F73D49746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307539"/>
                <a:ext cx="7886700" cy="4351338"/>
              </a:xfrm>
              <a:blipFill>
                <a:blip r:embed="rId2"/>
                <a:stretch>
                  <a:fillRect l="-1447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E1D9E-D26A-43EB-9A8E-634D4249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691FC-6A5B-4AE9-9004-DAED45927B8D}" type="datetime1">
              <a:rPr lang="en-US" smtClean="0"/>
              <a:t>12/26/2023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10C330-FFBE-451C-88B7-88F29D75F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0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944" y="265605"/>
            <a:ext cx="7886700" cy="1325563"/>
          </a:xfrm>
        </p:spPr>
        <p:txBody>
          <a:bodyPr/>
          <a:lstStyle/>
          <a:p>
            <a:r>
              <a:rPr lang="en-US" dirty="0"/>
              <a:t>The ideal pivot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822474" cy="4351338"/>
          </a:xfrm>
        </p:spPr>
        <p:txBody>
          <a:bodyPr/>
          <a:lstStyle/>
          <a:p>
            <a:r>
              <a:rPr lang="en-US" dirty="0"/>
              <a:t>We split the input exactly in half:</a:t>
            </a: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len</a:t>
            </a:r>
            <a:r>
              <a:rPr lang="en-US" dirty="0">
                <a:solidFill>
                  <a:schemeClr val="accent4"/>
                </a:solidFill>
              </a:rPr>
              <a:t>(L) = </a:t>
            </a:r>
            <a:r>
              <a:rPr lang="en-US" dirty="0" err="1">
                <a:solidFill>
                  <a:schemeClr val="accent4"/>
                </a:solidFill>
              </a:rPr>
              <a:t>len</a:t>
            </a:r>
            <a:r>
              <a:rPr lang="en-US" dirty="0">
                <a:solidFill>
                  <a:schemeClr val="accent4"/>
                </a:solidFill>
              </a:rPr>
              <a:t>(R) = (n-1)/2</a:t>
            </a:r>
          </a:p>
          <a:p>
            <a:pPr lvl="1"/>
            <a:endParaRPr lang="en-US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4452504" y="4962454"/>
                <a:ext cx="7886700" cy="4865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Suppose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800" i="1" smtClean="0">
                        <a:latin typeface="Cambria Math" charset="0"/>
                      </a:rPr>
                      <m:t>=</m:t>
                    </m:r>
                    <m:r>
                      <a:rPr lang="en-US" sz="1800" i="1" smtClean="0">
                        <a:latin typeface="Cambria Math" charset="0"/>
                      </a:rPr>
                      <m:t>𝑎</m:t>
                    </m:r>
                    <m:r>
                      <a:rPr lang="en-US" sz="1800" i="1" smtClean="0">
                        <a:latin typeface="Cambria Math" charset="0"/>
                      </a:rPr>
                      <m:t>⋅</m:t>
                    </m:r>
                    <m:r>
                      <a:rPr lang="en-US" sz="180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smtClean="0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1800" i="1" smtClean="0">
                                <a:latin typeface="Cambria Math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sz="1800" i="1" smtClean="0">
                        <a:latin typeface="Cambria Math" charset="0"/>
                      </a:rPr>
                      <m:t>+</m:t>
                    </m:r>
                    <m:r>
                      <a:rPr lang="en-US" sz="180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800" i="1" smtClean="0">
                                <a:latin typeface="Cambria Math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/>
                  <a:t>.  Then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504" y="4962454"/>
                <a:ext cx="7886700" cy="486569"/>
              </a:xfrm>
              <a:prstGeom prst="rect">
                <a:avLst/>
              </a:prstGeom>
              <a:blipFill rotWithShape="0">
                <a:blip r:embed="rId2"/>
                <a:stretch>
                  <a:fillRect l="-464" b="-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784" y="31148"/>
            <a:ext cx="2281039" cy="12874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9F7023-5C44-2746-8F98-2247FC22653C}"/>
                  </a:ext>
                </a:extLst>
              </p:cNvPr>
              <p:cNvSpPr txBox="1"/>
              <p:nvPr/>
            </p:nvSpPr>
            <p:spPr>
              <a:xfrm>
                <a:off x="4039887" y="5468125"/>
                <a:ext cx="5215677" cy="12485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9F7023-5C44-2746-8F98-2247FC226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887" y="5468125"/>
                <a:ext cx="5215677" cy="12485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949586F6-4C4A-DF44-BA89-9F20D1955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051" y="3675758"/>
            <a:ext cx="3453372" cy="1286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4ADD12-EFF3-5A4E-BAAE-BEB255119663}"/>
              </a:ext>
            </a:extLst>
          </p:cNvPr>
          <p:cNvSpPr txBox="1"/>
          <p:nvPr/>
        </p:nvSpPr>
        <p:spPr>
          <a:xfrm>
            <a:off x="349147" y="2976091"/>
            <a:ext cx="5725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What would be the running time in that case?</a:t>
            </a:r>
          </a:p>
          <a:p>
            <a:pPr algn="ctr"/>
            <a:r>
              <a:rPr lang="en-US" sz="2000" dirty="0"/>
              <a:t>(If we could always choose that ideal pivot)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DE83FB-7832-BA44-9C1A-185669D7AED7}"/>
              </a:ext>
            </a:extLst>
          </p:cNvPr>
          <p:cNvSpPr txBox="1"/>
          <p:nvPr/>
        </p:nvSpPr>
        <p:spPr>
          <a:xfrm>
            <a:off x="4699322" y="4660560"/>
            <a:ext cx="369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it’s helpful…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35205D-3062-9442-B92B-C9B54B2DD55B}"/>
              </a:ext>
            </a:extLst>
          </p:cNvPr>
          <p:cNvSpPr/>
          <p:nvPr/>
        </p:nvSpPr>
        <p:spPr>
          <a:xfrm>
            <a:off x="3918303" y="3747525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2000" dirty="0">
                <a:solidFill>
                  <a:srgbClr val="7030A0"/>
                </a:solidFill>
              </a:rPr>
              <a:t>Think: two minutes</a:t>
            </a:r>
          </a:p>
          <a:p>
            <a:pPr lvl="1"/>
            <a:r>
              <a:rPr lang="en-US" sz="2000" dirty="0">
                <a:solidFill>
                  <a:srgbClr val="7030A0"/>
                </a:solidFill>
              </a:rPr>
              <a:t>Pair and share: one minute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4237BA-B2C1-0C04-C0FE-842F660D1C79}"/>
                  </a:ext>
                </a:extLst>
              </p:cNvPr>
              <p:cNvSpPr txBox="1"/>
              <p:nvPr/>
            </p:nvSpPr>
            <p:spPr>
              <a:xfrm>
                <a:off x="19878" y="5908428"/>
                <a:ext cx="4050053" cy="90415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400" i="1">
                        <a:latin typeface="Cambria Math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mr-IN" sz="1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400" i="1">
                                  <a:latin typeface="Cambria Math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400" b="1" i="0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𝐥</m:t>
                                  </m:r>
                                  <m:r>
                                    <a:rPr lang="en-US" sz="1400" b="1" i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𝐞𝐧</m:t>
                                  </m:r>
                                  <m:d>
                                    <m:dPr>
                                      <m:ctrlPr>
                                        <a:rPr lang="en-US" sz="1400" b="1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400" b="1" i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𝐋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400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1400" i="1">
                                  <a:latin typeface="Cambria Math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400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i="1">
                                  <a:latin typeface="Cambria Math" charset="0"/>
                                </a:rPr>
                                <m:t>       </m:t>
                              </m:r>
                              <m:r>
                                <a:rPr lang="en-US" sz="1400" b="1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𝐥𝐞𝐧</m:t>
                              </m:r>
                              <m:d>
                                <m:dPr>
                                  <m:ctrlPr>
                                    <a:rPr lang="en-US" sz="1400" b="1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400" b="1" i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𝐋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&gt;</m:t>
                              </m:r>
                              <m:r>
                                <a:rPr lang="en-US" sz="1400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charset="0"/>
                                </a:rPr>
                                <m:t> −1</m:t>
                              </m:r>
                            </m:e>
                          </m:mr>
                          <m:mr>
                            <m:e>
                              <m:r>
                                <a:rPr lang="en-US" sz="1400" i="1">
                                  <a:latin typeface="Cambria Math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1" i="0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𝐥𝐞𝐧</m:t>
                                  </m:r>
                                  <m:d>
                                    <m:dPr>
                                      <m:ctrlPr>
                                        <a:rPr lang="en-US" sz="1400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1" i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𝐑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1400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1400" i="1">
                                  <a:latin typeface="Cambria Math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sz="1400" i="1">
                                  <a:latin typeface="Cambria Math" charset="0"/>
                                </a:rPr>
                                <m:t>        </m:t>
                              </m:r>
                              <m:r>
                                <a:rPr lang="en-US" sz="1400" b="1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𝐥𝐞𝐧</m:t>
                              </m:r>
                              <m:d>
                                <m:dPr>
                                  <m:ctrlPr>
                                    <a:rPr lang="en-US" sz="1400" b="1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1" i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𝐋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1400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charset="0"/>
                                </a:rPr>
                                <m:t> −1</m:t>
                              </m:r>
                            </m:e>
                          </m:mr>
                          <m:mr>
                            <m:e>
                              <m:r>
                                <a:rPr lang="en-US" sz="1400" i="1">
                                  <a:latin typeface="Cambria Math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sz="1400" i="1">
                                  <a:latin typeface="Cambria Math" charset="0"/>
                                </a:rPr>
                                <m:t>                                </m:t>
                              </m:r>
                              <m:r>
                                <a:rPr lang="en-US" sz="1400" b="1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𝐥𝐞𝐧</m:t>
                              </m:r>
                              <m:d>
                                <m:dPr>
                                  <m:ctrlPr>
                                    <a:rPr lang="en-US" sz="1400" b="1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1" i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𝐋</m:t>
                                  </m:r>
                                </m:e>
                              </m:d>
                              <m:r>
                                <a:rPr lang="en-US" sz="1400" b="1" i="0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1400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/>
                  <a:t>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4237BA-B2C1-0C04-C0FE-842F660D1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8" y="5908428"/>
                <a:ext cx="4050053" cy="9041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C642A19-45B3-48AC-B951-3159367F3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895BD-CA39-4CAF-9329-E34734F996EF}" type="datetime1">
              <a:rPr lang="en-US" smtClean="0"/>
              <a:t>12/26/2023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BA2403B-A531-4D9C-B975-1B6AB2890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5" grpId="0"/>
      <p:bldP spid="10" grpId="0"/>
      <p:bldP spid="11" grpId="0"/>
      <p:bldP spid="11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944" y="265605"/>
            <a:ext cx="7886700" cy="1325563"/>
          </a:xfrm>
        </p:spPr>
        <p:txBody>
          <a:bodyPr/>
          <a:lstStyle/>
          <a:p>
            <a:r>
              <a:rPr lang="en-US" dirty="0"/>
              <a:t>The ideal pivot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822474" cy="4351338"/>
          </a:xfrm>
        </p:spPr>
        <p:txBody>
          <a:bodyPr/>
          <a:lstStyle/>
          <a:p>
            <a:r>
              <a:rPr lang="en-US" dirty="0"/>
              <a:t>We split the input exactly in half:</a:t>
            </a: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len</a:t>
            </a:r>
            <a:r>
              <a:rPr lang="en-US" dirty="0">
                <a:solidFill>
                  <a:schemeClr val="accent4"/>
                </a:solidFill>
              </a:rPr>
              <a:t>(L) = </a:t>
            </a:r>
            <a:r>
              <a:rPr lang="en-US" dirty="0" err="1">
                <a:solidFill>
                  <a:schemeClr val="accent4"/>
                </a:solidFill>
              </a:rPr>
              <a:t>len</a:t>
            </a:r>
            <a:r>
              <a:rPr lang="en-US" dirty="0">
                <a:solidFill>
                  <a:schemeClr val="accent4"/>
                </a:solidFill>
              </a:rPr>
              <a:t>(R) = (n-1)/2</a:t>
            </a:r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r>
              <a:rPr lang="en-US" dirty="0"/>
              <a:t>Let’s pretend that’s the case and  use the </a:t>
            </a:r>
            <a:r>
              <a:rPr lang="en-US" b="1" dirty="0"/>
              <a:t>Master Theorem</a:t>
            </a:r>
            <a:r>
              <a:rPr lang="en-US" dirty="0"/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4452504" y="4962454"/>
                <a:ext cx="7886700" cy="4865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Suppose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800" i="1" smtClean="0">
                        <a:latin typeface="Cambria Math" charset="0"/>
                      </a:rPr>
                      <m:t>=</m:t>
                    </m:r>
                    <m:r>
                      <a:rPr lang="en-US" sz="1800" i="1" smtClean="0">
                        <a:latin typeface="Cambria Math" charset="0"/>
                      </a:rPr>
                      <m:t>𝑎</m:t>
                    </m:r>
                    <m:r>
                      <a:rPr lang="en-US" sz="1800" i="1" smtClean="0">
                        <a:latin typeface="Cambria Math" charset="0"/>
                      </a:rPr>
                      <m:t>⋅</m:t>
                    </m:r>
                    <m:r>
                      <a:rPr lang="en-US" sz="180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smtClean="0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1800" i="1" smtClean="0">
                                <a:latin typeface="Cambria Math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sz="1800" i="1" smtClean="0">
                        <a:latin typeface="Cambria Math" charset="0"/>
                      </a:rPr>
                      <m:t>+</m:t>
                    </m:r>
                    <m:r>
                      <a:rPr lang="en-US" sz="180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800" i="1" smtClean="0">
                                <a:latin typeface="Cambria Math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/>
                  <a:t>.  Then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504" y="4962454"/>
                <a:ext cx="7886700" cy="486569"/>
              </a:xfrm>
              <a:prstGeom prst="rect">
                <a:avLst/>
              </a:prstGeom>
              <a:blipFill rotWithShape="0">
                <a:blip r:embed="rId2"/>
                <a:stretch>
                  <a:fillRect l="-464" b="-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6021365" y="1353507"/>
            <a:ext cx="3418943" cy="1774221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Athelas" charset="0"/>
                <a:ea typeface="Athelas" charset="0"/>
                <a:cs typeface="Athelas" charset="0"/>
              </a:rPr>
              <a:t>Apply here, the Master Theorem does NOT.  Making unsubstantiated assumptions about problem sizes, we are.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44823" y="4400371"/>
            <a:ext cx="1952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Jedi master Yoda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16102" y="3842525"/>
                <a:ext cx="3546929" cy="20423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4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accent4"/>
                    </a:solidFill>
                  </a:rPr>
                  <a:t>So a = 1, b = 2, d = 1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02" y="3842525"/>
                <a:ext cx="3546929" cy="2042354"/>
              </a:xfrm>
              <a:prstGeom prst="rect">
                <a:avLst/>
              </a:prstGeom>
              <a:blipFill>
                <a:blip r:embed="rId4"/>
                <a:stretch>
                  <a:fillRect l="-2135" b="-3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837" y="3002909"/>
            <a:ext cx="1180406" cy="14164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9F7023-5C44-2746-8F98-2247FC22653C}"/>
                  </a:ext>
                </a:extLst>
              </p:cNvPr>
              <p:cNvSpPr txBox="1"/>
              <p:nvPr/>
            </p:nvSpPr>
            <p:spPr>
              <a:xfrm>
                <a:off x="4039887" y="5468125"/>
                <a:ext cx="5215677" cy="12485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9F7023-5C44-2746-8F98-2247FC226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887" y="5468125"/>
                <a:ext cx="5215677" cy="12485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37439209-F59B-1449-AADB-691ADB1EE2AF}"/>
              </a:ext>
            </a:extLst>
          </p:cNvPr>
          <p:cNvSpPr txBox="1"/>
          <p:nvPr/>
        </p:nvSpPr>
        <p:spPr>
          <a:xfrm>
            <a:off x="1655180" y="6108104"/>
            <a:ext cx="3717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FF0000"/>
                </a:solidFill>
              </a:rPr>
              <a:t>That would be great!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0E29BB-F528-46BB-96AF-28B87A85F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FD088-ABBC-4373-ACC0-08546CFA9E86}" type="datetime1">
              <a:rPr lang="en-US" smtClean="0"/>
              <a:t>12/26/2023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48B80F-F35E-44D0-9190-0A5A9C4DC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7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2" grpId="0" build="p" bldLvl="2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628" y="281676"/>
            <a:ext cx="8486285" cy="1325563"/>
          </a:xfrm>
        </p:spPr>
        <p:txBody>
          <a:bodyPr>
            <a:normAutofit/>
          </a:bodyPr>
          <a:lstStyle/>
          <a:p>
            <a:r>
              <a:rPr lang="en-US" dirty="0"/>
              <a:t>The worst pivot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628" y="1607239"/>
            <a:ext cx="7886700" cy="4351338"/>
          </a:xfrm>
        </p:spPr>
        <p:txBody>
          <a:bodyPr/>
          <a:lstStyle/>
          <a:p>
            <a:r>
              <a:rPr lang="en-US" dirty="0"/>
              <a:t>Say our choice of pivot doesn’t depend on A.</a:t>
            </a:r>
          </a:p>
          <a:p>
            <a:r>
              <a:rPr lang="en-US" dirty="0"/>
              <a:t>A bad guy who </a:t>
            </a:r>
            <a:r>
              <a:rPr lang="en-US" b="1" dirty="0">
                <a:solidFill>
                  <a:srgbClr val="FF0000"/>
                </a:solidFill>
              </a:rPr>
              <a:t>knows what pivots we will choose</a:t>
            </a:r>
            <a:r>
              <a:rPr lang="en-US" dirty="0"/>
              <a:t> gets to come up with A.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994" y="3985578"/>
            <a:ext cx="3519701" cy="301688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7F92838-3703-0B42-84CA-2E4A25B1F152}"/>
              </a:ext>
            </a:extLst>
          </p:cNvPr>
          <p:cNvGrpSpPr/>
          <p:nvPr/>
        </p:nvGrpSpPr>
        <p:grpSpPr>
          <a:xfrm>
            <a:off x="854345" y="3627625"/>
            <a:ext cx="5766649" cy="705201"/>
            <a:chOff x="1573619" y="3296093"/>
            <a:chExt cx="5766649" cy="7052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7CA32D8-E706-9C48-85D7-5650B67E51C3}"/>
                </a:ext>
              </a:extLst>
            </p:cNvPr>
            <p:cNvSpPr/>
            <p:nvPr/>
          </p:nvSpPr>
          <p:spPr>
            <a:xfrm>
              <a:off x="1573619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02313ED-4FC2-1D46-936E-1745A7C335E7}"/>
                </a:ext>
              </a:extLst>
            </p:cNvPr>
            <p:cNvSpPr/>
            <p:nvPr/>
          </p:nvSpPr>
          <p:spPr>
            <a:xfrm>
              <a:off x="230353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4D472C7-8798-3148-94EA-05940A60773D}"/>
                </a:ext>
              </a:extLst>
            </p:cNvPr>
            <p:cNvSpPr/>
            <p:nvPr/>
          </p:nvSpPr>
          <p:spPr>
            <a:xfrm>
              <a:off x="301219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AA3773-F757-AE45-9120-F5664F1AEF0B}"/>
                </a:ext>
              </a:extLst>
            </p:cNvPr>
            <p:cNvSpPr/>
            <p:nvPr/>
          </p:nvSpPr>
          <p:spPr>
            <a:xfrm>
              <a:off x="373865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3FF1865-E3DB-854B-9A91-C2D4F2250F50}"/>
                </a:ext>
              </a:extLst>
            </p:cNvPr>
            <p:cNvSpPr/>
            <p:nvPr/>
          </p:nvSpPr>
          <p:spPr>
            <a:xfrm>
              <a:off x="447002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91F643-EF98-034F-BA7B-CD40B2193B12}"/>
                </a:ext>
              </a:extLst>
            </p:cNvPr>
            <p:cNvSpPr/>
            <p:nvPr/>
          </p:nvSpPr>
          <p:spPr>
            <a:xfrm>
              <a:off x="517868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9DE0A40-1914-434A-B15B-9E252F6F3781}"/>
                </a:ext>
              </a:extLst>
            </p:cNvPr>
            <p:cNvSpPr/>
            <p:nvPr/>
          </p:nvSpPr>
          <p:spPr>
            <a:xfrm>
              <a:off x="5908601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1A0C9D0-A1A1-C949-84FD-5E0B620E09F0}"/>
                </a:ext>
              </a:extLst>
            </p:cNvPr>
            <p:cNvSpPr/>
            <p:nvPr/>
          </p:nvSpPr>
          <p:spPr>
            <a:xfrm>
              <a:off x="6635067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05EFD4-FAFF-E34A-A65B-3AFA75298512}"/>
              </a:ext>
            </a:extLst>
          </p:cNvPr>
          <p:cNvGrpSpPr/>
          <p:nvPr/>
        </p:nvGrpSpPr>
        <p:grpSpPr>
          <a:xfrm>
            <a:off x="3019384" y="4416830"/>
            <a:ext cx="912159" cy="630882"/>
            <a:chOff x="3019384" y="4069582"/>
            <a:chExt cx="912159" cy="630882"/>
          </a:xfrm>
        </p:grpSpPr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60C5AB0B-3E17-2F47-BF92-435B198BA753}"/>
                </a:ext>
              </a:extLst>
            </p:cNvPr>
            <p:cNvSpPr/>
            <p:nvPr/>
          </p:nvSpPr>
          <p:spPr>
            <a:xfrm>
              <a:off x="3158868" y="4069582"/>
              <a:ext cx="403898" cy="26155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22B42F-965F-9040-85F8-64705AC27577}"/>
                </a:ext>
              </a:extLst>
            </p:cNvPr>
            <p:cNvSpPr txBox="1"/>
            <p:nvPr/>
          </p:nvSpPr>
          <p:spPr>
            <a:xfrm>
              <a:off x="3019384" y="4331132"/>
              <a:ext cx="912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</a:rPr>
                <a:t>pivot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DFDCD39-61B6-154A-A956-461E2CDB37FF}"/>
              </a:ext>
            </a:extLst>
          </p:cNvPr>
          <p:cNvSpPr txBox="1"/>
          <p:nvPr/>
        </p:nvSpPr>
        <p:spPr>
          <a:xfrm>
            <a:off x="3169056" y="3657059"/>
            <a:ext cx="403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16EED5-298F-BB40-925E-25D7BBD42060}"/>
              </a:ext>
            </a:extLst>
          </p:cNvPr>
          <p:cNvSpPr txBox="1"/>
          <p:nvPr/>
        </p:nvSpPr>
        <p:spPr>
          <a:xfrm>
            <a:off x="1762676" y="3657059"/>
            <a:ext cx="403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9E0268-F06A-D742-BF5F-C95B2F045AAA}"/>
              </a:ext>
            </a:extLst>
          </p:cNvPr>
          <p:cNvSpPr txBox="1"/>
          <p:nvPr/>
        </p:nvSpPr>
        <p:spPr>
          <a:xfrm>
            <a:off x="6048179" y="3657058"/>
            <a:ext cx="403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3</a:t>
            </a:r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AD53F826-B471-4921-85CA-2CED9B8C6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AE4D3-BFEE-46FF-9979-0AFF8BE0571D}" type="datetime1">
              <a:rPr lang="en-US" smtClean="0"/>
              <a:t>12/26/2023</a:t>
            </a:fld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5714D48-9885-4BB8-BA90-8F9531979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34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6 C -0.01788 0.03588 -0.03559 0.07199 -0.05607 0.08634 C -0.07656 0.10069 -0.10781 0.10069 -0.12239 0.08634 C -0.13697 0.07199 -0.1401 0.03588 -0.14322 3.7037E-6 " pathEditMode="relative" rAng="0" ptsTypes="AAAA">
                                      <p:cBhvr>
                                        <p:cTn id="2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70" y="4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475 0.00555 C -0.16944 0.05486 -0.17413 0.10393 -0.12656 0.12453 C -0.07916 0.1449 0.04983 0.14027 0.12066 0.12801 C 0.19115 0.11574 0.2632 0.07314 0.29705 0.05069 C 0.33091 0.02801 0.32744 0.01041 0.32396 -0.00695 " pathEditMode="relative" rAng="0" ptsTypes="AAAAA">
                                      <p:cBhvr>
                                        <p:cTn id="3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92" y="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9" grpId="0"/>
      <p:bldP spid="21" grpId="0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833" y="1209185"/>
            <a:ext cx="7017263" cy="50538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696" y="-28244"/>
            <a:ext cx="7886700" cy="1325563"/>
          </a:xfrm>
        </p:spPr>
        <p:txBody>
          <a:bodyPr/>
          <a:lstStyle/>
          <a:p>
            <a:r>
              <a:rPr lang="en-US"/>
              <a:t>The distinction matters!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974379" y="4571999"/>
            <a:ext cx="2111433" cy="12003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FF0000"/>
                </a:solidFill>
              </a:rPr>
              <a:t>This one is a random pivot, so it splits the array about in half.</a:t>
            </a:r>
          </a:p>
          <a:p>
            <a:pPr algn="ctr"/>
            <a:r>
              <a:rPr lang="en-US" i="1" dirty="0">
                <a:solidFill>
                  <a:srgbClr val="FF0000"/>
                </a:solidFill>
              </a:rPr>
              <a:t>Looks pretty fast!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6367549" y="5037513"/>
            <a:ext cx="598516" cy="199505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85310" y="2978726"/>
            <a:ext cx="3280755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6"/>
                </a:solidFill>
              </a:rPr>
              <a:t>For this one I chose the worst possible pivot.  Looks like O(n</a:t>
            </a:r>
            <a:r>
              <a:rPr lang="en-US" i="1" baseline="30000" dirty="0">
                <a:solidFill>
                  <a:schemeClr val="accent6"/>
                </a:solidFill>
              </a:rPr>
              <a:t>2</a:t>
            </a:r>
            <a:r>
              <a:rPr lang="en-US" i="1" dirty="0">
                <a:solidFill>
                  <a:schemeClr val="accent6"/>
                </a:solidFill>
              </a:rPr>
              <a:t>).</a:t>
            </a:r>
          </a:p>
        </p:txBody>
      </p:sp>
      <p:cxnSp>
        <p:nvCxnSpPr>
          <p:cNvPr id="13" name="Straight Arrow Connector 12"/>
          <p:cNvCxnSpPr>
            <a:stCxn id="11" idx="1"/>
          </p:cNvCxnSpPr>
          <p:nvPr/>
        </p:nvCxnSpPr>
        <p:spPr>
          <a:xfrm flipH="1">
            <a:off x="3125586" y="3301892"/>
            <a:ext cx="559724" cy="32245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 rot="20849657">
            <a:off x="4286861" y="4066506"/>
            <a:ext cx="3091947" cy="369332"/>
          </a:xfrm>
          <a:prstGeom prst="rect">
            <a:avLst/>
          </a:prstGeom>
          <a:noFill/>
          <a:ln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solidFill>
                  <a:srgbClr val="0070C0"/>
                </a:solidFill>
              </a:rPr>
              <a:t>MergeSort</a:t>
            </a:r>
            <a:r>
              <a:rPr lang="en-US" i="1" dirty="0">
                <a:solidFill>
                  <a:srgbClr val="0070C0"/>
                </a:solidFill>
              </a:rPr>
              <a:t>-based solution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10307-B37C-4830-9EFF-DD695ED06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91A7A-5AF8-4036-AE8D-D10E51E750FB}" type="datetime1">
              <a:rPr lang="en-US" smtClean="0"/>
              <a:t>12/26/2023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990810-4F26-47A1-B948-0D2D31E34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797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pick a good pivot?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7291" y="5346600"/>
            <a:ext cx="5886450" cy="152677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In practice, there is often no bad guy.  In that case, just pick a random pivot and it works really well!</a:t>
            </a:r>
          </a:p>
          <a:p>
            <a:pPr marL="0" indent="0">
              <a:buNone/>
            </a:pP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741" y="5399881"/>
            <a:ext cx="2083027" cy="132556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28650" y="4454227"/>
            <a:ext cx="15336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Aside: 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57250" y="1600598"/>
            <a:ext cx="7886700" cy="3013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Randomly?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That works well if there’s no bad guy.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But if there is a bad guy who gets to see our pivot choices, that’s just as bad as the worst-case pivot.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-330200" y="4739481"/>
            <a:ext cx="9956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B3E66D-24C6-4E0C-B312-D7646790C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F31EA-EA44-468B-B430-A5F202ECC871}" type="datetime1">
              <a:rPr lang="en-US" smtClean="0"/>
              <a:t>12/26/2023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1D5BD1-9AA0-47B7-AA48-C63A6EC19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03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 uiExpand="1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pick a good pivot?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515350" cy="4351338"/>
          </a:xfrm>
        </p:spPr>
        <p:txBody>
          <a:bodyPr/>
          <a:lstStyle/>
          <a:p>
            <a:r>
              <a:rPr lang="en-US" dirty="0"/>
              <a:t>For today, let’s assume there’s this bad guy.</a:t>
            </a:r>
          </a:p>
          <a:p>
            <a:r>
              <a:rPr lang="en-US" dirty="0"/>
              <a:t>Reasons:</a:t>
            </a:r>
          </a:p>
          <a:p>
            <a:pPr lvl="1"/>
            <a:r>
              <a:rPr lang="en-US" dirty="0"/>
              <a:t>This gives us a very strong guarantee</a:t>
            </a:r>
          </a:p>
          <a:p>
            <a:pPr lvl="1"/>
            <a:r>
              <a:rPr lang="en-US" dirty="0"/>
              <a:t>We’ll get to see a </a:t>
            </a:r>
            <a:r>
              <a:rPr lang="en-US" dirty="0">
                <a:solidFill>
                  <a:schemeClr val="accent4"/>
                </a:solidFill>
              </a:rPr>
              <a:t>really clever algorithm.</a:t>
            </a:r>
          </a:p>
          <a:p>
            <a:pPr lvl="2"/>
            <a:r>
              <a:rPr lang="en-US" dirty="0"/>
              <a:t>Necessarily it will look at A to pick the pivot.</a:t>
            </a:r>
          </a:p>
          <a:p>
            <a:pPr lvl="1"/>
            <a:r>
              <a:rPr lang="en-US" dirty="0"/>
              <a:t>We’ll get to use the</a:t>
            </a:r>
            <a:r>
              <a:rPr lang="en-US" dirty="0">
                <a:solidFill>
                  <a:schemeClr val="accent4"/>
                </a:solidFill>
              </a:rPr>
              <a:t> substitution method.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580" y="4012869"/>
            <a:ext cx="3519701" cy="3016886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3D6637-7E89-4A6B-B4DA-1D4F2E2ED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37133-2161-4E06-BEE1-01D5661F5428}" type="datetime1">
              <a:rPr lang="en-US" smtClean="0"/>
              <a:t>12/26/2023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435B3-F930-48E3-A1E8-2AFD1C8DD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1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More practice with the Substitution Method.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solution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accent4"/>
                </a:solidFill>
              </a:rPr>
              <a:t>The outline of the algorithm.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accent4"/>
                </a:solidFill>
              </a:rPr>
              <a:t>How to pick the pivot.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Return of the Substitution Method.</a:t>
            </a:r>
          </a:p>
        </p:txBody>
      </p:sp>
      <p:sp>
        <p:nvSpPr>
          <p:cNvPr id="4" name="Down Arrow 3"/>
          <p:cNvSpPr/>
          <p:nvPr/>
        </p:nvSpPr>
        <p:spPr>
          <a:xfrm rot="5400000">
            <a:off x="4738254" y="3366950"/>
            <a:ext cx="698270" cy="1030779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CF4B43-D399-4FE7-858A-A6244A97C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E2FB5-317E-475C-8364-43654DDFD3FE}" type="datetime1">
              <a:rPr lang="en-US" smtClean="0"/>
              <a:t>12/26/2023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77EAD-9D31-41C3-9F0D-33820B999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164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6FB53-7F85-1247-93CC-CD39F4DB7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02EA5-0F5A-9C42-9786-D40663C50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432" y="1871924"/>
            <a:ext cx="8781568" cy="4351338"/>
          </a:xfrm>
        </p:spPr>
        <p:txBody>
          <a:bodyPr/>
          <a:lstStyle/>
          <a:p>
            <a:r>
              <a:rPr lang="en-US" dirty="0"/>
              <a:t>First, we’ll figure out what the ideal pivot would be.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But we won’t be able to get it.</a:t>
            </a:r>
          </a:p>
          <a:p>
            <a:pPr lvl="1"/>
            <a:endParaRPr lang="en-US" dirty="0"/>
          </a:p>
          <a:p>
            <a:r>
              <a:rPr lang="en-US" dirty="0"/>
              <a:t>Then, we’ll figure out what a </a:t>
            </a:r>
            <a:r>
              <a:rPr lang="en-US" b="1" dirty="0"/>
              <a:t>pretty good </a:t>
            </a:r>
            <a:r>
              <a:rPr lang="en-US" dirty="0"/>
              <a:t>pivot would be.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But we still won’t know how to get it.</a:t>
            </a:r>
          </a:p>
          <a:p>
            <a:pPr lvl="1"/>
            <a:endParaRPr lang="en-US" dirty="0"/>
          </a:p>
          <a:p>
            <a:r>
              <a:rPr lang="en-US" dirty="0"/>
              <a:t>Finally, we will see how to get our pretty good pivot!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And then we will celebrate. 🎉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217E5-9A07-4244-87EC-B9BA3B211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7598B-9964-4D14-892F-6102718AABEE}" type="datetime1">
              <a:rPr lang="en-US" smtClean="0"/>
              <a:t>12/26/2023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0A8FEA-773D-4661-AC9C-4233200C7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2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673" y="376701"/>
            <a:ext cx="7886700" cy="1325563"/>
          </a:xfrm>
        </p:spPr>
        <p:txBody>
          <a:bodyPr/>
          <a:lstStyle/>
          <a:p>
            <a:r>
              <a:rPr lang="en-US" dirty="0"/>
              <a:t>How do we pick our ideal pivot?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We’d like to live in the ideal world.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Pick the pivot to divide the input in half.</a:t>
            </a:r>
          </a:p>
          <a:p>
            <a:r>
              <a:rPr lang="en-US" dirty="0"/>
              <a:t>Aka, pick the median!</a:t>
            </a:r>
          </a:p>
          <a:p>
            <a:r>
              <a:rPr lang="en-US" dirty="0"/>
              <a:t>Aka, pick </a:t>
            </a:r>
            <a:r>
              <a:rPr lang="en-US" dirty="0">
                <a:solidFill>
                  <a:schemeClr val="accent4"/>
                </a:solidFill>
              </a:rPr>
              <a:t>SELECT(A, n/2)!</a:t>
            </a:r>
            <a:endParaRPr lang="en-US" dirty="0">
              <a:solidFill>
                <a:schemeClr val="accent4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936" y="5156200"/>
            <a:ext cx="2301398" cy="170180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FA051CC-6F42-435F-BAB2-8728A2670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A5509-3358-4BEE-AB14-7EFF65FDF933}" type="datetime1">
              <a:rPr lang="en-US" smtClean="0"/>
              <a:t>12/26/2023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7B4E78-3FFD-4E68-A1AC-C50A05E90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5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a good enough pivot?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We’d like to </a:t>
            </a:r>
            <a:r>
              <a:rPr lang="en-US" dirty="0">
                <a:solidFill>
                  <a:schemeClr val="accent4"/>
                </a:solidFill>
              </a:rPr>
              <a:t>approximate</a:t>
            </a:r>
            <a:r>
              <a:rPr lang="en-US" dirty="0"/>
              <a:t> the ideal world.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Pick the pivot to divide the input </a:t>
            </a:r>
            <a:r>
              <a:rPr lang="en-US" dirty="0">
                <a:solidFill>
                  <a:schemeClr val="accent4"/>
                </a:solidFill>
              </a:rPr>
              <a:t>about </a:t>
            </a:r>
            <a:r>
              <a:rPr lang="en-US" dirty="0"/>
              <a:t>in half!</a:t>
            </a:r>
          </a:p>
          <a:p>
            <a:r>
              <a:rPr lang="en-US" dirty="0"/>
              <a:t>Maybe this is easier!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333" y="4326543"/>
            <a:ext cx="3167501" cy="25314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183" y="2534603"/>
            <a:ext cx="1905000" cy="10795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0E8401-089D-4770-BA4C-857E8760E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51212-F80D-48B0-98DB-1CAD16DCBF70}" type="datetime1">
              <a:rPr lang="en-US" smtClean="0"/>
              <a:t>12/26/2023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DCEFE0-1E36-4135-AF1D-CB2DFB421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1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Master Theorem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456" y="4517908"/>
            <a:ext cx="1644544" cy="19734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28650" y="1569576"/>
                <a:ext cx="8364879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≥1,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&gt;1,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are constants (that don’t depend on n).</a:t>
                </a:r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 smtClean="0">
                        <a:latin typeface="Cambria Math" charset="0"/>
                      </a:rPr>
                      <m:t>=</m:t>
                    </m:r>
                    <m:r>
                      <a:rPr lang="en-US" i="1" smtClean="0">
                        <a:latin typeface="Cambria Math" charset="0"/>
                      </a:rPr>
                      <m:t>𝑎</m:t>
                    </m:r>
                    <m:r>
                      <a:rPr lang="en-US" i="1" smtClean="0">
                        <a:latin typeface="Cambria Math" charset="0"/>
                      </a:rPr>
                      <m:t>⋅</m:t>
                    </m:r>
                    <m:r>
                      <a:rPr lang="en-US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i="1" smtClean="0">
                        <a:latin typeface="Cambria Math" charset="0"/>
                      </a:rPr>
                      <m:t>+</m:t>
                    </m:r>
                    <m:r>
                      <a:rPr lang="en-US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 smtClean="0">
                                <a:latin typeface="Cambria Math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.  Then</a:t>
                </a: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569576"/>
                <a:ext cx="8364879" cy="4351338"/>
              </a:xfrm>
              <a:prstGeom prst="rect">
                <a:avLst/>
              </a:prstGeom>
              <a:blipFill>
                <a:blip r:embed="rId3"/>
                <a:stretch>
                  <a:fillRect l="-1366" t="-2332" r="-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79" y="3368864"/>
            <a:ext cx="6794500" cy="16891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5609230" y="5158854"/>
            <a:ext cx="2468084" cy="107270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thelas" charset="0"/>
                <a:ea typeface="Athelas" charset="0"/>
                <a:cs typeface="Athelas" charset="0"/>
              </a:rPr>
              <a:t>A powerful theorem it is</a:t>
            </a:r>
            <a:r>
              <a:rPr lang="mr-IN" sz="2000" dirty="0">
                <a:solidFill>
                  <a:schemeClr val="accent2">
                    <a:lumMod val="50000"/>
                  </a:schemeClr>
                </a:solidFill>
                <a:latin typeface="Athelas" charset="0"/>
                <a:ea typeface="Athelas" charset="0"/>
                <a:cs typeface="Athelas" charset="0"/>
              </a:rPr>
              <a:t>…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30353" y="6505861"/>
            <a:ext cx="2169994" cy="366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Jedi master Yoda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6478" y="5057964"/>
            <a:ext cx="46572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Three parameters: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a : number of </a:t>
            </a:r>
            <a:r>
              <a:rPr lang="en-US" sz="2000" dirty="0" err="1">
                <a:solidFill>
                  <a:schemeClr val="accent1"/>
                </a:solidFill>
              </a:rPr>
              <a:t>subproblems</a:t>
            </a:r>
            <a:endParaRPr lang="en-US" sz="2000" dirty="0">
              <a:solidFill>
                <a:schemeClr val="accent1"/>
              </a:solidFill>
            </a:endParaRPr>
          </a:p>
          <a:p>
            <a:r>
              <a:rPr lang="en-US" sz="2000" dirty="0">
                <a:solidFill>
                  <a:schemeClr val="accent4"/>
                </a:solidFill>
              </a:rPr>
              <a:t>b : factor by which input size shrinks</a:t>
            </a:r>
          </a:p>
          <a:p>
            <a:r>
              <a:rPr lang="en-US" sz="2000" dirty="0">
                <a:solidFill>
                  <a:schemeClr val="accent5"/>
                </a:solidFill>
              </a:rPr>
              <a:t>d : need to do </a:t>
            </a:r>
            <a:r>
              <a:rPr lang="en-US" sz="2000" dirty="0" err="1">
                <a:solidFill>
                  <a:schemeClr val="accent5"/>
                </a:solidFill>
              </a:rPr>
              <a:t>n</a:t>
            </a:r>
            <a:r>
              <a:rPr lang="en-US" sz="2000" baseline="30000" dirty="0" err="1">
                <a:solidFill>
                  <a:schemeClr val="accent5"/>
                </a:solidFill>
              </a:rPr>
              <a:t>d</a:t>
            </a:r>
            <a:r>
              <a:rPr lang="en-US" sz="2000" dirty="0">
                <a:solidFill>
                  <a:schemeClr val="accent5"/>
                </a:solidFill>
              </a:rPr>
              <a:t> work to create all the </a:t>
            </a:r>
            <a:r>
              <a:rPr lang="en-US" sz="2000" dirty="0" err="1">
                <a:solidFill>
                  <a:schemeClr val="accent5"/>
                </a:solidFill>
              </a:rPr>
              <a:t>subproblems</a:t>
            </a:r>
            <a:r>
              <a:rPr lang="en-US" sz="2000" dirty="0">
                <a:solidFill>
                  <a:schemeClr val="accent5"/>
                </a:solidFill>
              </a:rPr>
              <a:t> and combine their solutions</a:t>
            </a:r>
            <a:r>
              <a:rPr lang="en-US" sz="2000" dirty="0">
                <a:solidFill>
                  <a:srgbClr val="7030A0"/>
                </a:solidFill>
              </a:rPr>
              <a:t>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68F72E-EB29-42BD-856A-8A8BA9D29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CC31B-2265-446C-9A36-C227DCB502FA}" type="datetime1">
              <a:rPr lang="en-US" smtClean="0"/>
              <a:t>12/26/2023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F116E9-89E0-4766-84BA-B2462B323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565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944" y="265605"/>
            <a:ext cx="7886700" cy="1325563"/>
          </a:xfrm>
        </p:spPr>
        <p:txBody>
          <a:bodyPr/>
          <a:lstStyle/>
          <a:p>
            <a:r>
              <a:rPr lang="en-US" dirty="0"/>
              <a:t>A good enough pivot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37283"/>
            <a:ext cx="8324850" cy="4351338"/>
          </a:xfrm>
        </p:spPr>
        <p:txBody>
          <a:bodyPr/>
          <a:lstStyle/>
          <a:p>
            <a:r>
              <a:rPr lang="en-US" dirty="0"/>
              <a:t>We split the input not quite in half: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3n/10 &lt; </a:t>
            </a:r>
            <a:r>
              <a:rPr lang="en-US" dirty="0" err="1">
                <a:solidFill>
                  <a:schemeClr val="accent4"/>
                </a:solidFill>
              </a:rPr>
              <a:t>len</a:t>
            </a:r>
            <a:r>
              <a:rPr lang="en-US" dirty="0">
                <a:solidFill>
                  <a:schemeClr val="accent4"/>
                </a:solidFill>
              </a:rPr>
              <a:t>(L) &lt; 7n/10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3n/10 &lt; </a:t>
            </a:r>
            <a:r>
              <a:rPr lang="en-US" dirty="0" err="1">
                <a:solidFill>
                  <a:schemeClr val="accent4"/>
                </a:solidFill>
              </a:rPr>
              <a:t>len</a:t>
            </a:r>
            <a:r>
              <a:rPr lang="en-US" dirty="0">
                <a:solidFill>
                  <a:schemeClr val="accent4"/>
                </a:solidFill>
              </a:rPr>
              <a:t>(R) &lt; 7n/10</a:t>
            </a:r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r>
              <a:rPr lang="en-US" dirty="0"/>
              <a:t>If we could do that (let’s say, in time O(n)), the </a:t>
            </a:r>
            <a:r>
              <a:rPr lang="en-US" b="1" dirty="0"/>
              <a:t>Master Theorem</a:t>
            </a:r>
            <a:r>
              <a:rPr lang="en-US" dirty="0"/>
              <a:t> would say: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4452504" y="4962454"/>
                <a:ext cx="7886700" cy="4865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Suppose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800" i="1" smtClean="0">
                        <a:latin typeface="Cambria Math" charset="0"/>
                      </a:rPr>
                      <m:t>=</m:t>
                    </m:r>
                    <m:r>
                      <a:rPr lang="en-US" sz="1800" i="1" smtClean="0">
                        <a:latin typeface="Cambria Math" charset="0"/>
                      </a:rPr>
                      <m:t>𝑎</m:t>
                    </m:r>
                    <m:r>
                      <a:rPr lang="en-US" sz="1800" i="1" smtClean="0">
                        <a:latin typeface="Cambria Math" charset="0"/>
                      </a:rPr>
                      <m:t>⋅</m:t>
                    </m:r>
                    <m:r>
                      <a:rPr lang="en-US" sz="180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smtClean="0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1800" i="1" smtClean="0">
                                <a:latin typeface="Cambria Math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sz="1800" i="1" smtClean="0">
                        <a:latin typeface="Cambria Math" charset="0"/>
                      </a:rPr>
                      <m:t>+</m:t>
                    </m:r>
                    <m:r>
                      <a:rPr lang="en-US" sz="180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800" i="1" smtClean="0">
                                <a:latin typeface="Cambria Math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/>
                  <a:t>.  Then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504" y="4962454"/>
                <a:ext cx="7886700" cy="486569"/>
              </a:xfrm>
              <a:prstGeom prst="rect">
                <a:avLst/>
              </a:prstGeom>
              <a:blipFill rotWithShape="0">
                <a:blip r:embed="rId2"/>
                <a:stretch>
                  <a:fillRect l="-464" b="-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515096"/>
            <a:ext cx="4126487" cy="10258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4824" y="1156492"/>
            <a:ext cx="1655007" cy="18289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08201" y="96389"/>
            <a:ext cx="25682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4"/>
                </a:solidFill>
              </a:rPr>
              <a:t>We still don’t know that we can get such a pivot, but at least it gives us a goal and a direction to pursue!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85248" y="2864635"/>
            <a:ext cx="2510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</a:rPr>
              <a:t>Lucky the lackadaisical lemur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B2D6C74-5136-9843-B17A-18D906009E89}"/>
                  </a:ext>
                </a:extLst>
              </p:cNvPr>
              <p:cNvSpPr/>
              <p:nvPr/>
            </p:nvSpPr>
            <p:spPr>
              <a:xfrm>
                <a:off x="650562" y="4184561"/>
                <a:ext cx="3546929" cy="20423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7</m:t>
                            </m:r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10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4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accent4"/>
                    </a:solidFill>
                  </a:rPr>
                  <a:t>So a = 1, b = 10/7, d = 1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B2D6C74-5136-9843-B17A-18D906009E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62" y="4184561"/>
                <a:ext cx="3546929" cy="2042354"/>
              </a:xfrm>
              <a:prstGeom prst="rect">
                <a:avLst/>
              </a:prstGeom>
              <a:blipFill>
                <a:blip r:embed="rId5"/>
                <a:stretch>
                  <a:fillRect l="-2135" b="-3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D32314F-CF22-F84E-8D6A-91947A529250}"/>
              </a:ext>
            </a:extLst>
          </p:cNvPr>
          <p:cNvSpPr txBox="1"/>
          <p:nvPr/>
        </p:nvSpPr>
        <p:spPr>
          <a:xfrm>
            <a:off x="2480829" y="6345396"/>
            <a:ext cx="3111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FF0000"/>
                </a:solidFill>
              </a:rPr>
              <a:t>STILL GOOD!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5FB67A1-B7D3-44BE-98F7-D2B432083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9F6DD-CD23-4189-9299-18547A3EAFD0}" type="datetime1">
              <a:rPr lang="en-US" smtClean="0"/>
              <a:t>12/26/2023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B18AC8-0EC8-4962-882F-F626883B0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13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8" grpId="0"/>
      <p:bldP spid="17" grpId="0"/>
      <p:bldP spid="13" grpId="0" build="p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Efficiently pick the pivot so that</a:t>
            </a:r>
          </a:p>
        </p:txBody>
      </p:sp>
      <p:sp>
        <p:nvSpPr>
          <p:cNvPr id="4" name="Rectangle 3"/>
          <p:cNvSpPr/>
          <p:nvPr/>
        </p:nvSpPr>
        <p:spPr>
          <a:xfrm>
            <a:off x="6208880" y="3588727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943703" y="3588727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10196" y="3588725"/>
            <a:ext cx="763959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65631" y="2584997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15397" y="3588726"/>
            <a:ext cx="763959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26183" y="3586648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59160" y="3586648"/>
            <a:ext cx="763959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riangle 10"/>
          <p:cNvSpPr/>
          <p:nvPr/>
        </p:nvSpPr>
        <p:spPr>
          <a:xfrm>
            <a:off x="4605115" y="3325098"/>
            <a:ext cx="403898" cy="2615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465631" y="3586648"/>
            <a:ext cx="912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pivot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96360" y="4291849"/>
            <a:ext cx="266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L = array with things smaller than A[pivot]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54037" y="4291848"/>
            <a:ext cx="266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R = array with things larger than A[pivot]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47973" y="5150604"/>
                <a:ext cx="3956419" cy="9017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𝟑</m:t>
                          </m:r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𝒏</m:t>
                          </m:r>
                        </m:num>
                        <m:den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𝟏𝟎</m:t>
                          </m:r>
                        </m:den>
                      </m:f>
                      <m:r>
                        <a:rPr lang="en-US" sz="2800" b="1" i="1" dirty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&lt; </m:t>
                      </m:r>
                      <m:r>
                        <a:rPr lang="en-US" sz="2800" b="1" i="0" dirty="0" err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𝐥𝐞𝐧</m:t>
                      </m:r>
                      <m:d>
                        <m:dPr>
                          <m:ctrlPr>
                            <a:rPr lang="en-US" sz="2800" b="1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dirty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𝑳</m:t>
                          </m:r>
                        </m:e>
                      </m:d>
                      <m:r>
                        <a:rPr lang="en-US" sz="2800" b="1" i="1" dirty="0">
                          <a:solidFill>
                            <a:schemeClr val="accent1"/>
                          </a:solidFill>
                          <a:latin typeface="Cambria Math" charset="0"/>
                        </a:rPr>
                        <m:t>&lt;</m:t>
                      </m:r>
                      <m:f>
                        <m:fPr>
                          <m:ctrlP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𝟕</m:t>
                          </m:r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𝒏</m:t>
                          </m:r>
                        </m:num>
                        <m:den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𝟏𝟎</m:t>
                          </m:r>
                        </m:den>
                      </m:f>
                    </m:oMath>
                  </m:oMathPara>
                </a14:m>
                <a:endParaRPr lang="en-US" sz="28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73" y="5150604"/>
                <a:ext cx="3956419" cy="90178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807064" y="5146411"/>
                <a:ext cx="3956419" cy="9017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𝟑</m:t>
                          </m:r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𝒏</m:t>
                          </m:r>
                        </m:num>
                        <m:den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𝟏𝟎</m:t>
                          </m:r>
                        </m:den>
                      </m:f>
                      <m:r>
                        <a:rPr lang="en-US" sz="2800" b="1" i="1" dirty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&lt; </m:t>
                      </m:r>
                      <m:r>
                        <a:rPr lang="en-US" sz="2800" b="1" i="0" dirty="0" err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𝐥𝐞𝐧</m:t>
                      </m:r>
                      <m:d>
                        <m:dPr>
                          <m:ctrlPr>
                            <a:rPr lang="en-US" sz="2800" b="1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𝑹</m:t>
                          </m:r>
                        </m:e>
                      </m:d>
                      <m:r>
                        <a:rPr lang="en-US" sz="2800" b="1" i="1" dirty="0">
                          <a:solidFill>
                            <a:schemeClr val="accent1"/>
                          </a:solidFill>
                          <a:latin typeface="Cambria Math" charset="0"/>
                        </a:rPr>
                        <m:t>&lt;</m:t>
                      </m:r>
                      <m:f>
                        <m:fPr>
                          <m:ctrlP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𝟕</m:t>
                          </m:r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𝒏</m:t>
                          </m:r>
                        </m:num>
                        <m:den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𝟏𝟎</m:t>
                          </m:r>
                        </m:den>
                      </m:f>
                    </m:oMath>
                  </m:oMathPara>
                </a14:m>
                <a:endParaRPr lang="en-US" sz="28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064" y="5146411"/>
                <a:ext cx="3956419" cy="90178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70F255EA-4CC6-4982-9DEA-13D8D5423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851CF-C479-4BC7-A08C-A39FD80BCEDD}" type="datetime1">
              <a:rPr lang="en-US" smtClean="0"/>
              <a:t>12/26/2023</a:t>
            </a:fld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6C56BB6-0381-4F15-884B-A471F10E3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7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890" y="0"/>
            <a:ext cx="7886700" cy="1325563"/>
          </a:xfrm>
        </p:spPr>
        <p:txBody>
          <a:bodyPr/>
          <a:lstStyle/>
          <a:p>
            <a:r>
              <a:rPr lang="en-US"/>
              <a:t>Another </a:t>
            </a:r>
            <a:r>
              <a:rPr lang="en-US" dirty="0"/>
              <a:t>divide-and-conquer </a:t>
            </a:r>
            <a:r>
              <a:rPr lang="en-US" dirty="0" err="1"/>
              <a:t>alg</a:t>
            </a:r>
            <a:r>
              <a:rPr lang="en-US" dirty="0"/>
              <a:t>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195" y="1078257"/>
            <a:ext cx="8764733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We can’t solve 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SELECT(</a:t>
            </a:r>
            <a:r>
              <a:rPr lang="en-US" sz="2400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A,n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/2)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ea typeface="Courier" charset="0"/>
                <a:cs typeface="Courier" charset="0"/>
              </a:rPr>
              <a:t>(yet)</a:t>
            </a:r>
          </a:p>
          <a:p>
            <a:r>
              <a:rPr lang="en-US" sz="2400" dirty="0">
                <a:ea typeface="Courier" charset="0"/>
                <a:cs typeface="Courier" charset="0"/>
              </a:rPr>
              <a:t>But we can divide and conquer and solve 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SELECT(</a:t>
            </a:r>
            <a:r>
              <a:rPr lang="en-US" sz="2400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B,m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/2) </a:t>
            </a:r>
            <a:r>
              <a:rPr lang="en-US" sz="2400" dirty="0">
                <a:ea typeface="Courier" charset="0"/>
                <a:cs typeface="Courier" charset="0"/>
              </a:rPr>
              <a:t>for smaller values of m (where </a:t>
            </a:r>
            <a:r>
              <a:rPr lang="en-US" sz="2400" dirty="0" err="1">
                <a:ea typeface="Courier" charset="0"/>
                <a:cs typeface="Courier" charset="0"/>
              </a:rPr>
              <a:t>len</a:t>
            </a:r>
            <a:r>
              <a:rPr lang="en-US" sz="2400" dirty="0">
                <a:ea typeface="Courier" charset="0"/>
                <a:cs typeface="Courier" charset="0"/>
              </a:rPr>
              <a:t>(B) = m). </a:t>
            </a:r>
          </a:p>
          <a:p>
            <a:r>
              <a:rPr lang="en-US" sz="2400" b="1" u="sng" dirty="0">
                <a:solidFill>
                  <a:srgbClr val="0066FF"/>
                </a:solidFill>
                <a:ea typeface="Courier" charset="0"/>
                <a:cs typeface="Courier" charset="0"/>
              </a:rPr>
              <a:t>Lemma*: </a:t>
            </a:r>
            <a:r>
              <a:rPr lang="en-US" sz="2400" dirty="0">
                <a:solidFill>
                  <a:srgbClr val="0066FF"/>
                </a:solidFill>
                <a:ea typeface="Courier" charset="0"/>
                <a:cs typeface="Courier" charset="0"/>
              </a:rPr>
              <a:t>The median of sub-medians is close to the median</a:t>
            </a:r>
            <a:r>
              <a:rPr lang="en-US" sz="2400" dirty="0">
                <a:ea typeface="Courier" charset="0"/>
                <a:cs typeface="Courier" charset="0"/>
              </a:rPr>
              <a:t>.</a:t>
            </a:r>
          </a:p>
          <a:p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9871" y="6536952"/>
            <a:ext cx="889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66FF"/>
                </a:solidFill>
              </a:rPr>
              <a:t>*we will make this a bit more precise.</a:t>
            </a:r>
          </a:p>
        </p:txBody>
      </p:sp>
      <p:sp>
        <p:nvSpPr>
          <p:cNvPr id="5" name="Rectangle 4"/>
          <p:cNvSpPr/>
          <p:nvPr/>
        </p:nvSpPr>
        <p:spPr>
          <a:xfrm>
            <a:off x="881149" y="5560523"/>
            <a:ext cx="7384819" cy="5153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476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2445501" y="5228014"/>
            <a:ext cx="0" cy="12302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915641" y="5228014"/>
            <a:ext cx="0" cy="12302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440854" y="5228014"/>
            <a:ext cx="0" cy="12302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937145" y="5228014"/>
            <a:ext cx="0" cy="12302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eft Brace 10"/>
          <p:cNvSpPr/>
          <p:nvPr/>
        </p:nvSpPr>
        <p:spPr>
          <a:xfrm rot="5400000">
            <a:off x="5993071" y="4131560"/>
            <a:ext cx="391856" cy="1496291"/>
          </a:xfrm>
          <a:prstGeom prst="leftBrace">
            <a:avLst/>
          </a:prstGeom>
          <a:ln w="28575">
            <a:solidFill>
              <a:srgbClr val="FF7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/>
          <p:cNvSpPr/>
          <p:nvPr/>
        </p:nvSpPr>
        <p:spPr>
          <a:xfrm rot="5400000">
            <a:off x="4449067" y="4150351"/>
            <a:ext cx="391857" cy="1458711"/>
          </a:xfrm>
          <a:prstGeom prst="leftBrace">
            <a:avLst/>
          </a:prstGeom>
          <a:ln w="28575">
            <a:solidFill>
              <a:srgbClr val="FF7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/>
          <p:cNvSpPr/>
          <p:nvPr/>
        </p:nvSpPr>
        <p:spPr>
          <a:xfrm rot="5400000">
            <a:off x="1501427" y="4131561"/>
            <a:ext cx="391856" cy="1496291"/>
          </a:xfrm>
          <a:prstGeom prst="leftBrace">
            <a:avLst/>
          </a:prstGeom>
          <a:ln w="28575">
            <a:solidFill>
              <a:srgbClr val="FF7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/>
          <p:cNvSpPr/>
          <p:nvPr/>
        </p:nvSpPr>
        <p:spPr>
          <a:xfrm rot="5400000">
            <a:off x="2974936" y="4172513"/>
            <a:ext cx="373687" cy="1432559"/>
          </a:xfrm>
          <a:prstGeom prst="leftBrace">
            <a:avLst/>
          </a:prstGeom>
          <a:ln w="28575">
            <a:solidFill>
              <a:srgbClr val="FF7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 rot="5400000">
            <a:off x="7405629" y="4215293"/>
            <a:ext cx="391854" cy="1328823"/>
          </a:xfrm>
          <a:prstGeom prst="leftBrace">
            <a:avLst/>
          </a:prstGeom>
          <a:ln w="28575">
            <a:solidFill>
              <a:srgbClr val="FF7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003647" y="4314445"/>
            <a:ext cx="139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sub-median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93847" y="4332617"/>
            <a:ext cx="139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sub-median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67078" y="4332617"/>
            <a:ext cx="139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sub-median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40928" y="4346733"/>
            <a:ext cx="139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sub-median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62300" y="4301393"/>
            <a:ext cx="139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sub-median</a:t>
            </a:r>
          </a:p>
        </p:txBody>
      </p:sp>
      <p:sp>
        <p:nvSpPr>
          <p:cNvPr id="21" name="Left Brace 20"/>
          <p:cNvSpPr/>
          <p:nvPr/>
        </p:nvSpPr>
        <p:spPr>
          <a:xfrm rot="5400000">
            <a:off x="4443596" y="608453"/>
            <a:ext cx="525932" cy="6886055"/>
          </a:xfrm>
          <a:prstGeom prst="lef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974698" y="3127124"/>
            <a:ext cx="1399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median </a:t>
            </a:r>
            <a:r>
              <a:rPr lang="en-US"/>
              <a:t>of sub-medians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510947" y="3084587"/>
            <a:ext cx="1723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median of the </a:t>
            </a:r>
            <a:r>
              <a:rPr lang="en-US"/>
              <a:t>whole thing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327938" y="3206862"/>
                <a:ext cx="3660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≈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938" y="3206862"/>
                <a:ext cx="366019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-9681" y="3069260"/>
            <a:ext cx="289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rgbClr val="FF0000"/>
                </a:solidFill>
              </a:rPr>
              <a:t>What we’ll use as the pivot</a:t>
            </a:r>
          </a:p>
        </p:txBody>
      </p:sp>
      <p:cxnSp>
        <p:nvCxnSpPr>
          <p:cNvPr id="26" name="Straight Arrow Connector 25"/>
          <p:cNvCxnSpPr>
            <a:stCxn id="6" idx="3"/>
            <a:endCxn id="22" idx="1"/>
          </p:cNvCxnSpPr>
          <p:nvPr/>
        </p:nvCxnSpPr>
        <p:spPr>
          <a:xfrm>
            <a:off x="2886788" y="3253926"/>
            <a:ext cx="1087910" cy="1963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600259" y="2874946"/>
            <a:ext cx="1308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>
                <a:solidFill>
                  <a:srgbClr val="FF0000"/>
                </a:solidFill>
              </a:rPr>
              <a:t>Ideal </a:t>
            </a:r>
            <a:r>
              <a:rPr lang="en-US" i="1" dirty="0">
                <a:solidFill>
                  <a:srgbClr val="FF0000"/>
                </a:solidFill>
              </a:rPr>
              <a:t>pivot</a:t>
            </a:r>
          </a:p>
        </p:txBody>
      </p:sp>
      <p:cxnSp>
        <p:nvCxnSpPr>
          <p:cNvPr id="28" name="Straight Arrow Connector 27"/>
          <p:cNvCxnSpPr>
            <a:stCxn id="27" idx="2"/>
            <a:endCxn id="23" idx="3"/>
          </p:cNvCxnSpPr>
          <p:nvPr/>
        </p:nvCxnSpPr>
        <p:spPr>
          <a:xfrm flipH="1">
            <a:off x="7234501" y="3244278"/>
            <a:ext cx="1020203" cy="1634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Date Placeholder 24">
            <a:extLst>
              <a:ext uri="{FF2B5EF4-FFF2-40B4-BE49-F238E27FC236}">
                <a16:creationId xmlns:a16="http://schemas.microsoft.com/office/drawing/2014/main" id="{58FDD0B6-6DBA-45C1-BE42-D62121222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1C469-EE5F-4A16-AF51-BF5C5268620D}" type="datetime1">
              <a:rPr lang="en-US" smtClean="0"/>
              <a:t>12/26/2023</a:t>
            </a:fld>
            <a:endParaRPr lang="en-US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8B802142-07E4-4145-A4EB-65AEC55B1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2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19" grpId="0"/>
      <p:bldP spid="20" grpId="0"/>
      <p:bldP spid="21" grpId="0" animBg="1"/>
      <p:bldP spid="22" grpId="0"/>
      <p:bldP spid="23" grpId="0"/>
      <p:bldP spid="24" grpId="0"/>
      <p:bldP spid="6" grpId="0"/>
      <p:bldP spid="2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2422"/>
            <a:ext cx="5131558" cy="617513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pick the pivot</a:t>
            </a:r>
            <a:br>
              <a:rPr lang="en-US" dirty="0"/>
            </a:b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78539" y="921669"/>
                <a:ext cx="5928768" cy="2450192"/>
              </a:xfrm>
              <a:ln w="28575">
                <a:solidFill>
                  <a:srgbClr val="7030A0"/>
                </a:solidFill>
              </a:ln>
            </p:spPr>
            <p:txBody>
              <a:bodyPr>
                <a:normAutofit fontScale="92500"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CHOOSEPIVOT(A):</a:t>
                </a:r>
              </a:p>
              <a:p>
                <a:pPr lvl="1"/>
                <a:r>
                  <a:rPr lang="en-US" dirty="0"/>
                  <a:t>Split A into m =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5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groups, of size &lt;=5 each.</a:t>
                </a:r>
              </a:p>
              <a:p>
                <a:pPr lvl="1"/>
                <a:r>
                  <a:rPr lang="en-US" b="1" dirty="0"/>
                  <a:t>For</a:t>
                </a:r>
                <a:r>
                  <a:rPr lang="en-US" dirty="0"/>
                  <a:t> </a:t>
                </a:r>
                <a:r>
                  <a:rPr lang="en-US" dirty="0" err="1"/>
                  <a:t>i</a:t>
                </a:r>
                <a:r>
                  <a:rPr lang="en-US" dirty="0"/>
                  <a:t>=1, .., m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: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Find the median within the </a:t>
                </a:r>
                <a:r>
                  <a:rPr lang="en-US" dirty="0" err="1"/>
                  <a:t>i’th</a:t>
                </a:r>
                <a:r>
                  <a:rPr lang="en-US" dirty="0"/>
                  <a:t> group, call it </a:t>
                </a:r>
                <a:r>
                  <a:rPr lang="en-US" dirty="0">
                    <a:solidFill>
                      <a:schemeClr val="accent4"/>
                    </a:solidFill>
                  </a:rPr>
                  <a:t>p</a:t>
                </a:r>
                <a:r>
                  <a:rPr lang="en-US" baseline="-25000" dirty="0">
                    <a:solidFill>
                      <a:schemeClr val="accent4"/>
                    </a:solidFill>
                  </a:rPr>
                  <a:t>i</a:t>
                </a:r>
              </a:p>
              <a:p>
                <a:pPr lvl="1"/>
                <a:r>
                  <a:rPr lang="en-US" dirty="0"/>
                  <a:t>p = SELECT( </a:t>
                </a:r>
                <a:r>
                  <a:rPr lang="en-US" dirty="0">
                    <a:solidFill>
                      <a:schemeClr val="accent4"/>
                    </a:solidFill>
                  </a:rPr>
                  <a:t>[ p</a:t>
                </a:r>
                <a:r>
                  <a:rPr lang="en-US" baseline="-25000" dirty="0">
                    <a:solidFill>
                      <a:schemeClr val="accent4"/>
                    </a:solidFill>
                  </a:rPr>
                  <a:t>1, </a:t>
                </a:r>
                <a:r>
                  <a:rPr lang="en-US" dirty="0">
                    <a:solidFill>
                      <a:schemeClr val="accent4"/>
                    </a:solidFill>
                  </a:rPr>
                  <a:t>p</a:t>
                </a:r>
                <a:r>
                  <a:rPr lang="en-US" baseline="-25000" dirty="0">
                    <a:solidFill>
                      <a:schemeClr val="accent4"/>
                    </a:solidFill>
                  </a:rPr>
                  <a:t>2</a:t>
                </a:r>
                <a:r>
                  <a:rPr lang="en-US" dirty="0">
                    <a:solidFill>
                      <a:schemeClr val="accent4"/>
                    </a:solidFill>
                  </a:rPr>
                  <a:t>, p</a:t>
                </a:r>
                <a:r>
                  <a:rPr lang="en-US" baseline="-25000" dirty="0">
                    <a:solidFill>
                      <a:schemeClr val="accent4"/>
                    </a:solidFill>
                  </a:rPr>
                  <a:t>3</a:t>
                </a:r>
                <a:r>
                  <a:rPr lang="en-US" dirty="0">
                    <a:solidFill>
                      <a:schemeClr val="accent4"/>
                    </a:solidFill>
                  </a:rPr>
                  <a:t>, </a:t>
                </a:r>
                <a:r>
                  <a:rPr lang="mr-IN" dirty="0">
                    <a:solidFill>
                      <a:schemeClr val="accent4"/>
                    </a:solidFill>
                  </a:rPr>
                  <a:t>…</a:t>
                </a:r>
                <a:r>
                  <a:rPr lang="en-US" dirty="0">
                    <a:solidFill>
                      <a:schemeClr val="accent4"/>
                    </a:solidFill>
                  </a:rPr>
                  <a:t>, p</a:t>
                </a:r>
                <a:r>
                  <a:rPr lang="en-US" baseline="-25000" dirty="0">
                    <a:solidFill>
                      <a:schemeClr val="accent4"/>
                    </a:solidFill>
                  </a:rPr>
                  <a:t>m</a:t>
                </a:r>
                <a:r>
                  <a:rPr lang="en-US" dirty="0">
                    <a:solidFill>
                      <a:schemeClr val="accent4"/>
                    </a:solidFill>
                  </a:rPr>
                  <a:t> ] , </a:t>
                </a:r>
                <a:r>
                  <a:rPr lang="en-US" dirty="0"/>
                  <a:t>m/2</a:t>
                </a:r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  <a:r>
                  <a:rPr lang="en-US" dirty="0"/>
                  <a:t>) </a:t>
                </a:r>
              </a:p>
              <a:p>
                <a:pPr lvl="1"/>
                <a:r>
                  <a:rPr lang="en-US" b="1" dirty="0"/>
                  <a:t>return</a:t>
                </a:r>
                <a:r>
                  <a:rPr lang="en-US" dirty="0"/>
                  <a:t> the index </a:t>
                </a:r>
                <a:r>
                  <a:rPr lang="en-US"/>
                  <a:t>of p in A</a:t>
                </a:r>
                <a:endParaRPr lang="en-US" dirty="0"/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8539" y="921669"/>
                <a:ext cx="5928768" cy="2450192"/>
              </a:xfrm>
              <a:blipFill>
                <a:blip r:embed="rId2"/>
                <a:stretch>
                  <a:fillRect l="-1493" t="-3590" b="-1026"/>
                </a:stretch>
              </a:blipFill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1924786" y="4457929"/>
            <a:ext cx="1776075" cy="352601"/>
            <a:chOff x="338594" y="807460"/>
            <a:chExt cx="3589007" cy="705201"/>
          </a:xfrm>
        </p:grpSpPr>
        <p:sp>
          <p:nvSpPr>
            <p:cNvPr id="7" name="Rectangle 6"/>
            <p:cNvSpPr/>
            <p:nvPr/>
          </p:nvSpPr>
          <p:spPr>
            <a:xfrm>
              <a:off x="338594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052457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783827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492481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222400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36479" y="4457930"/>
            <a:ext cx="1776075" cy="352601"/>
            <a:chOff x="338594" y="807460"/>
            <a:chExt cx="3589007" cy="705201"/>
          </a:xfrm>
        </p:grpSpPr>
        <p:sp>
          <p:nvSpPr>
            <p:cNvPr id="32" name="Rectangle 31"/>
            <p:cNvSpPr/>
            <p:nvPr/>
          </p:nvSpPr>
          <p:spPr>
            <a:xfrm>
              <a:off x="338594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052457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783827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492481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222400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15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723073" y="4447457"/>
            <a:ext cx="1776075" cy="352601"/>
            <a:chOff x="338594" y="807460"/>
            <a:chExt cx="3589007" cy="705201"/>
          </a:xfrm>
        </p:grpSpPr>
        <p:sp>
          <p:nvSpPr>
            <p:cNvPr id="38" name="Rectangle 37"/>
            <p:cNvSpPr/>
            <p:nvPr/>
          </p:nvSpPr>
          <p:spPr>
            <a:xfrm>
              <a:off x="338594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52457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783827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492481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22400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20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501399" y="4457929"/>
            <a:ext cx="1776075" cy="352601"/>
            <a:chOff x="338594" y="807460"/>
            <a:chExt cx="3589007" cy="705201"/>
          </a:xfrm>
        </p:grpSpPr>
        <p:sp>
          <p:nvSpPr>
            <p:cNvPr id="44" name="Rectangle 43"/>
            <p:cNvSpPr/>
            <p:nvPr/>
          </p:nvSpPr>
          <p:spPr>
            <a:xfrm>
              <a:off x="338594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052457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783827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492481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222400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299686" y="4457928"/>
            <a:ext cx="1776075" cy="352601"/>
            <a:chOff x="338594" y="807460"/>
            <a:chExt cx="3589007" cy="705201"/>
          </a:xfrm>
        </p:grpSpPr>
        <p:sp>
          <p:nvSpPr>
            <p:cNvPr id="50" name="Rectangle 49"/>
            <p:cNvSpPr/>
            <p:nvPr/>
          </p:nvSpPr>
          <p:spPr>
            <a:xfrm>
              <a:off x="338594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052457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783827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492481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chemeClr val="tx1"/>
                  </a:solidFill>
                </a:rPr>
                <a:t>22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222400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3890798" y="3434712"/>
            <a:ext cx="5184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takes time O(1) for each group, since each group has size 5.  So that’s O(m)=O(n) total in the for loop.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 flipH="1" flipV="1">
            <a:off x="3556273" y="2530299"/>
            <a:ext cx="742773" cy="936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485458" y="3515418"/>
            <a:ext cx="348979" cy="3526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351882" y="4042477"/>
            <a:ext cx="348979" cy="3526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776942" y="4457928"/>
            <a:ext cx="348979" cy="3528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928495" y="4848826"/>
            <a:ext cx="348979" cy="3526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3" name="Rectangle 62"/>
          <p:cNvSpPr/>
          <p:nvPr/>
        </p:nvSpPr>
        <p:spPr>
          <a:xfrm>
            <a:off x="7372722" y="5201425"/>
            <a:ext cx="348979" cy="3526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12</a:t>
            </a:r>
          </a:p>
        </p:txBody>
      </p:sp>
      <p:grpSp>
        <p:nvGrpSpPr>
          <p:cNvPr id="82" name="Group 81"/>
          <p:cNvGrpSpPr/>
          <p:nvPr/>
        </p:nvGrpSpPr>
        <p:grpSpPr>
          <a:xfrm>
            <a:off x="274392" y="5046096"/>
            <a:ext cx="4415726" cy="382980"/>
            <a:chOff x="310968" y="5338704"/>
            <a:chExt cx="4415726" cy="382980"/>
          </a:xfrm>
        </p:grpSpPr>
        <p:sp>
          <p:nvSpPr>
            <p:cNvPr id="75" name="TextBox 74"/>
            <p:cNvSpPr txBox="1"/>
            <p:nvPr/>
          </p:nvSpPr>
          <p:spPr>
            <a:xfrm>
              <a:off x="310968" y="5352352"/>
              <a:ext cx="4415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Pivot is SELECT(                                      , 3  ) = 6: </a:t>
              </a:r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1938156" y="5338704"/>
              <a:ext cx="1784739" cy="352601"/>
              <a:chOff x="1828904" y="654462"/>
              <a:chExt cx="3606515" cy="705201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77" name="Rectangle 76"/>
              <p:cNvSpPr/>
              <p:nvPr/>
            </p:nvSpPr>
            <p:spPr>
              <a:xfrm>
                <a:off x="1828904" y="654462"/>
                <a:ext cx="705200" cy="705201"/>
              </a:xfrm>
              <a:prstGeom prst="rect">
                <a:avLst/>
              </a:prstGeom>
              <a:grpFill/>
              <a:ln w="2222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8</a:t>
                </a: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2560275" y="654462"/>
                <a:ext cx="705200" cy="705201"/>
              </a:xfrm>
              <a:prstGeom prst="rect">
                <a:avLst/>
              </a:prstGeom>
              <a:grpFill/>
              <a:ln w="2222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291646" y="654462"/>
                <a:ext cx="705200" cy="705201"/>
              </a:xfrm>
              <a:prstGeom prst="rect">
                <a:avLst/>
              </a:prstGeom>
              <a:grpFill/>
              <a:ln w="2222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4000299" y="654462"/>
                <a:ext cx="705200" cy="705201"/>
              </a:xfrm>
              <a:prstGeom prst="rect">
                <a:avLst/>
              </a:prstGeom>
              <a:grpFill/>
              <a:ln w="2222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6</a:t>
                </a: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4730219" y="654462"/>
                <a:ext cx="705200" cy="705201"/>
              </a:xfrm>
              <a:prstGeom prst="rect">
                <a:avLst/>
              </a:prstGeom>
              <a:grpFill/>
              <a:ln w="2222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12</a:t>
                </a:r>
              </a:p>
            </p:txBody>
          </p:sp>
        </p:grpSp>
      </p:grpSp>
      <p:sp>
        <p:nvSpPr>
          <p:cNvPr id="84" name="Rectangle 83"/>
          <p:cNvSpPr/>
          <p:nvPr/>
        </p:nvSpPr>
        <p:spPr>
          <a:xfrm>
            <a:off x="1924786" y="568097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5" name="Rectangle 84"/>
          <p:cNvSpPr/>
          <p:nvPr/>
        </p:nvSpPr>
        <p:spPr>
          <a:xfrm>
            <a:off x="2278052" y="568097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6" name="Rectangle 85"/>
          <p:cNvSpPr/>
          <p:nvPr/>
        </p:nvSpPr>
        <p:spPr>
          <a:xfrm>
            <a:off x="2639982" y="568097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7" name="Rectangle 86"/>
          <p:cNvSpPr/>
          <p:nvPr/>
        </p:nvSpPr>
        <p:spPr>
          <a:xfrm>
            <a:off x="2990670" y="568097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8" name="Rectangle 87"/>
          <p:cNvSpPr/>
          <p:nvPr/>
        </p:nvSpPr>
        <p:spPr>
          <a:xfrm>
            <a:off x="3351882" y="568097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0" name="Rectangle 89"/>
          <p:cNvSpPr/>
          <p:nvPr/>
        </p:nvSpPr>
        <p:spPr>
          <a:xfrm>
            <a:off x="136479" y="5680976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1" name="Rectangle 90"/>
          <p:cNvSpPr/>
          <p:nvPr/>
        </p:nvSpPr>
        <p:spPr>
          <a:xfrm>
            <a:off x="489745" y="5680976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92" name="Rectangle 91"/>
          <p:cNvSpPr/>
          <p:nvPr/>
        </p:nvSpPr>
        <p:spPr>
          <a:xfrm>
            <a:off x="851675" y="5680976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3" name="Rectangle 92"/>
          <p:cNvSpPr/>
          <p:nvPr/>
        </p:nvSpPr>
        <p:spPr>
          <a:xfrm>
            <a:off x="1202363" y="5680976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4" name="Rectangle 93"/>
          <p:cNvSpPr/>
          <p:nvPr/>
        </p:nvSpPr>
        <p:spPr>
          <a:xfrm>
            <a:off x="1563575" y="5680976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96" name="Rectangle 95"/>
          <p:cNvSpPr/>
          <p:nvPr/>
        </p:nvSpPr>
        <p:spPr>
          <a:xfrm>
            <a:off x="3723073" y="5670503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97" name="Rectangle 96"/>
          <p:cNvSpPr/>
          <p:nvPr/>
        </p:nvSpPr>
        <p:spPr>
          <a:xfrm>
            <a:off x="4076339" y="5670503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8" name="Rectangle 97"/>
          <p:cNvSpPr/>
          <p:nvPr/>
        </p:nvSpPr>
        <p:spPr>
          <a:xfrm>
            <a:off x="4438269" y="5670503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9" name="Rectangle 98"/>
          <p:cNvSpPr/>
          <p:nvPr/>
        </p:nvSpPr>
        <p:spPr>
          <a:xfrm>
            <a:off x="4790517" y="5659750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5150169" y="5670503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5501399" y="568097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5854665" y="568097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6216595" y="568097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6567283" y="568097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928495" y="5534750"/>
            <a:ext cx="348979" cy="3526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299686" y="5680974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7652952" y="5680974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8014882" y="5680974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8365570" y="5680974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22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8726782" y="5680974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851152" y="6328146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6256588" y="6313831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1206238" y="6325420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1568835" y="6325420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1927558" y="6325420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136479" y="6325422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5178471" y="6313831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5534822" y="6313831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485458" y="6325420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5903322" y="6313831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6605567" y="6313831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2293488" y="6325419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2647386" y="6325418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4486273" y="6304946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6961730" y="6317798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7314996" y="630916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7675446" y="6317798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3014268" y="6325418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3381784" y="6325418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4818021" y="6137530"/>
            <a:ext cx="348979" cy="3526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8019037" y="6309219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3763573" y="6325418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8385051" y="630916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8751065" y="630916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22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4124923" y="6325418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36579" y="6033575"/>
            <a:ext cx="3083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PARTITION around that 6: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1459540" y="6610758"/>
            <a:ext cx="2583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This part is L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5549694" y="6618710"/>
            <a:ext cx="3375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This part </a:t>
            </a:r>
            <a:r>
              <a:rPr lang="en-US" sz="1400">
                <a:solidFill>
                  <a:srgbClr val="7030A0"/>
                </a:solidFill>
              </a:rPr>
              <a:t>is R: it’s almost the same size as L.</a:t>
            </a:r>
            <a:endParaRPr lang="en-US" sz="1400" dirty="0">
              <a:solidFill>
                <a:srgbClr val="7030A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8EE71-98C1-45B9-8E42-760556F9F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D7DE0-3F9E-49EC-B5FF-2CF08C6837F9}" type="datetime1">
              <a:rPr lang="en-US" smtClean="0"/>
              <a:t>12/26/2023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DBCC9-1F24-452B-8F97-E5D02F5F0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10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0.00695 L 8.33333E-7 -0.13842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726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093 L -0.00121 0.05672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277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0115 L 0.00608 0.10834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546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59259E-6 L 0.00191 -0.06064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4"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56" grpId="0"/>
      <p:bldP spid="59" grpId="0" animBg="1"/>
      <p:bldP spid="60" grpId="0" animBg="1"/>
      <p:bldP spid="61" grpId="0" animBg="1"/>
      <p:bldP spid="62" grpId="0" animBg="1"/>
      <p:bldP spid="6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6" grpId="0" animBg="1"/>
      <p:bldP spid="97" grpId="0" animBg="1"/>
      <p:bldP spid="98" grpId="0" animBg="1"/>
      <p:bldP spid="99" grpId="0" animBg="1"/>
      <p:bldP spid="99" grpId="1" animBg="1"/>
      <p:bldP spid="100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40" grpId="0"/>
      <p:bldP spid="14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93517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CLAIM: this works</a:t>
            </a:r>
            <a:br>
              <a:rPr lang="en-US" dirty="0"/>
            </a:br>
            <a:r>
              <a:rPr lang="en-US" sz="3600" dirty="0"/>
              <a:t>divides the array </a:t>
            </a:r>
            <a:r>
              <a:rPr lang="en-US" sz="3600" b="1" i="1" dirty="0">
                <a:solidFill>
                  <a:schemeClr val="accent1"/>
                </a:solidFill>
              </a:rPr>
              <a:t>approximately</a:t>
            </a:r>
            <a:r>
              <a:rPr lang="en-US" sz="3600" dirty="0"/>
              <a:t> in half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51836"/>
            <a:ext cx="8099714" cy="5006163"/>
          </a:xfrm>
        </p:spPr>
        <p:txBody>
          <a:bodyPr>
            <a:normAutofit/>
          </a:bodyPr>
          <a:lstStyle/>
          <a:p>
            <a:r>
              <a:rPr lang="en-US" dirty="0"/>
              <a:t>Empirically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797" y="2377437"/>
            <a:ext cx="5951912" cy="4220998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02505A-D262-431A-BEC9-7EA66D219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7D784-D1C8-43B3-B4E6-05BD4CFB2686}" type="datetime1">
              <a:rPr lang="en-US" smtClean="0"/>
              <a:t>12/26/2023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F4FEF-A3D3-4330-B376-E2E79AB7B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1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93517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CLAIM: this works</a:t>
            </a:r>
            <a:br>
              <a:rPr lang="en-US" dirty="0"/>
            </a:br>
            <a:r>
              <a:rPr lang="en-US" sz="3600" dirty="0"/>
              <a:t>divides the array </a:t>
            </a:r>
            <a:r>
              <a:rPr lang="en-US" sz="3600" b="1" i="1" dirty="0">
                <a:solidFill>
                  <a:schemeClr val="accent1"/>
                </a:solidFill>
              </a:rPr>
              <a:t>approximately</a:t>
            </a:r>
            <a:r>
              <a:rPr lang="en-US" sz="3600" dirty="0"/>
              <a:t> in half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51836"/>
            <a:ext cx="8099714" cy="5006163"/>
          </a:xfrm>
        </p:spPr>
        <p:txBody>
          <a:bodyPr>
            <a:normAutofit/>
          </a:bodyPr>
          <a:lstStyle/>
          <a:p>
            <a:r>
              <a:rPr lang="en-US" dirty="0"/>
              <a:t>Formally, we will prove (later):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72836" y="2864432"/>
                <a:ext cx="7398328" cy="25673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chemeClr val="accent4"/>
                    </a:solidFill>
                  </a:rPr>
                  <a:t>Lemma: 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If we choose the pivots like this, then</a:t>
                </a:r>
                <a:endParaRPr lang="en-US" sz="2800" dirty="0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8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7</m:t>
                          </m:r>
                          <m: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10</m:t>
                          </m:r>
                        </m:den>
                      </m:f>
                      <m:r>
                        <a:rPr lang="en-US" sz="28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+5</m:t>
                      </m:r>
                    </m:oMath>
                  </m:oMathPara>
                </a14:m>
                <a:endParaRPr lang="en-US" sz="2800" dirty="0">
                  <a:solidFill>
                    <a:schemeClr val="accent4"/>
                  </a:solidFill>
                </a:endParaRPr>
              </a:p>
              <a:p>
                <a:r>
                  <a:rPr lang="en-US" sz="2800" dirty="0">
                    <a:solidFill>
                      <a:schemeClr val="accent4"/>
                    </a:solidFill>
                  </a:rPr>
                  <a:t>and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7</m:t>
                          </m:r>
                          <m: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10</m:t>
                          </m:r>
                        </m:den>
                      </m:f>
                      <m:r>
                        <a:rPr lang="en-US" sz="28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+5</m:t>
                      </m:r>
                    </m:oMath>
                  </m:oMathPara>
                </a14:m>
                <a:endParaRPr lang="en-US" sz="28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36" y="2864432"/>
                <a:ext cx="7398328" cy="2567369"/>
              </a:xfrm>
              <a:prstGeom prst="rect">
                <a:avLst/>
              </a:prstGeom>
              <a:blipFill rotWithShape="0">
                <a:blip r:embed="rId2"/>
                <a:stretch>
                  <a:fillRect l="-1647" t="-2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EAF81-21EC-4BAC-A217-59B269640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732E6-32CA-4996-BFD9-C3B1588C29F0}" type="datetime1">
              <a:rPr lang="en-US" smtClean="0"/>
              <a:t>12/26/2023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A63F9-6AD9-48FA-8BE8-EBC490113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40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59705"/>
            <a:ext cx="4721629" cy="33485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900" dirty="0"/>
                  <a:t>Sanity Check</a:t>
                </a:r>
                <a:br>
                  <a:rPr lang="en-US" i="1" dirty="0">
                    <a:solidFill>
                      <a:schemeClr val="accent4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70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𝐿</m:t>
                        </m:r>
                      </m:e>
                    </m:d>
                    <m:r>
                      <a:rPr lang="en-US" sz="2700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7</m:t>
                        </m:r>
                        <m: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num>
                      <m:den>
                        <m: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10</m:t>
                        </m:r>
                      </m:den>
                    </m:f>
                    <m:r>
                      <a:rPr lang="en-US" sz="2700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charset="0"/>
                      </a:rPr>
                      <m:t>+</m:t>
                    </m:r>
                    <m:r>
                      <a:rPr lang="en-US" sz="270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charset="0"/>
                      </a:rPr>
                      <m:t>5</m:t>
                    </m:r>
                    <m:r>
                      <a:rPr lang="en-US" sz="270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700" dirty="0">
                    <a:solidFill>
                      <a:schemeClr val="accent2">
                        <a:lumMod val="50000"/>
                      </a:schemeClr>
                    </a:solidFill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2700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7</m:t>
                        </m:r>
                        <m: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num>
                      <m:den>
                        <m: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10</m:t>
                        </m:r>
                      </m:den>
                    </m:f>
                    <m:r>
                      <a:rPr lang="en-US" sz="2700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charset="0"/>
                      </a:rPr>
                      <m:t>+5</m:t>
                    </m:r>
                  </m:oMath>
                </a14:m>
                <a:endParaRPr lang="en-US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it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3555" t="-14286" b="-5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/>
          <p:cNvSpPr/>
          <p:nvPr/>
        </p:nvSpPr>
        <p:spPr>
          <a:xfrm rot="16200000">
            <a:off x="2563022" y="4706145"/>
            <a:ext cx="1300162" cy="1828797"/>
          </a:xfrm>
          <a:prstGeom prst="leftBrace">
            <a:avLst>
              <a:gd name="adj1" fmla="val 8333"/>
              <a:gd name="adj2" fmla="val 50629"/>
            </a:avLst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791431" y="6256635"/>
            <a:ext cx="278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That’s this window</a:t>
            </a:r>
          </a:p>
        </p:txBody>
      </p:sp>
      <p:cxnSp>
        <p:nvCxnSpPr>
          <p:cNvPr id="11" name="Straight Connector 10"/>
          <p:cNvCxnSpPr>
            <a:stCxn id="8" idx="2"/>
          </p:cNvCxnSpPr>
          <p:nvPr/>
        </p:nvCxnSpPr>
        <p:spPr>
          <a:xfrm flipV="1">
            <a:off x="4127502" y="2362201"/>
            <a:ext cx="0" cy="2608262"/>
          </a:xfrm>
          <a:prstGeom prst="line">
            <a:avLst/>
          </a:pr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298704" y="2362201"/>
            <a:ext cx="0" cy="2608262"/>
          </a:xfrm>
          <a:prstGeom prst="line">
            <a:avLst/>
          </a:pr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6448" y="4791918"/>
            <a:ext cx="1548391" cy="192638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179076" y="2512170"/>
            <a:ext cx="16603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Actually in practice (on randomly chosen arrays) it looks </a:t>
            </a:r>
            <a:r>
              <a:rPr lang="en-US" sz="1600" b="1" dirty="0">
                <a:solidFill>
                  <a:schemeClr val="accent1"/>
                </a:solidFill>
              </a:rPr>
              <a:t>even better</a:t>
            </a:r>
            <a:r>
              <a:rPr lang="en-US" sz="1600" dirty="0"/>
              <a:t>!</a:t>
            </a:r>
          </a:p>
          <a:p>
            <a:pPr algn="ctr"/>
            <a:r>
              <a:rPr lang="en-US" sz="1600" dirty="0"/>
              <a:t>  </a:t>
            </a:r>
          </a:p>
          <a:p>
            <a:pPr algn="ctr"/>
            <a:r>
              <a:rPr lang="en-US" sz="1600" dirty="0"/>
              <a:t>But this is a worst-case bound.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A521AC-4D10-4F52-87F1-2C63F2501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8D28-8098-4130-A0F9-0AC3D832EE13}" type="datetime1">
              <a:rPr lang="en-US" smtClean="0"/>
              <a:t>12/26/2023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22B4AB-7B17-436D-AA7D-B743C5DA2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0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the running time?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the Lemma is true.  (It is).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𝐿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7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num>
                      <m:den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10</m:t>
                        </m:r>
                      </m:den>
                    </m:f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+5</m:t>
                    </m:r>
                    <m:r>
                      <a:rPr lang="en-US">
                        <a:solidFill>
                          <a:schemeClr val="accent4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7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num>
                      <m:den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10</m:t>
                        </m:r>
                      </m:den>
                    </m:f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+5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Recurrence relation: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 ?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4A609C9-78F6-6145-9150-F7557DDAE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946" y="4717890"/>
            <a:ext cx="5803900" cy="1866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4C9AA4-4D1A-DE48-86EF-71621BDC2512}"/>
              </a:ext>
            </a:extLst>
          </p:cNvPr>
          <p:cNvSpPr txBox="1"/>
          <p:nvPr/>
        </p:nvSpPr>
        <p:spPr>
          <a:xfrm>
            <a:off x="6539697" y="4394724"/>
            <a:ext cx="2801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Think: 2 minutes</a:t>
            </a:r>
          </a:p>
          <a:p>
            <a:r>
              <a:rPr lang="en-US" dirty="0">
                <a:solidFill>
                  <a:srgbClr val="7030A0"/>
                </a:solidFill>
              </a:rPr>
              <a:t>Pair and share: 2 minutes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FEA29E-16AE-49B9-A1C4-EF492CDA4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9B1D8-1EE3-402B-A692-DC34655D754A}" type="datetime1">
              <a:rPr lang="en-US" smtClean="0"/>
              <a:t>12/26/2023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1AC04F-64B4-4774-ABF7-004755368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09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509" y="339541"/>
            <a:ext cx="7886700" cy="1325563"/>
          </a:xfrm>
        </p:spPr>
        <p:txBody>
          <a:bodyPr/>
          <a:lstStyle/>
          <a:p>
            <a:r>
              <a:rPr lang="en-US" dirty="0"/>
              <a:t>Pseudocode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39168" y="59470"/>
                <a:ext cx="5604832" cy="2054366"/>
              </a:xfrm>
              <a:ln>
                <a:solidFill>
                  <a:schemeClr val="tx1"/>
                </a:solidFill>
              </a:ln>
            </p:spPr>
            <p:txBody>
              <a:bodyPr anchor="t">
                <a:normAutofit/>
              </a:bodyPr>
              <a:lstStyle/>
              <a:p>
                <a:r>
                  <a:rPr lang="en-US" sz="1800" dirty="0">
                    <a:solidFill>
                      <a:schemeClr val="accent4"/>
                    </a:solidFill>
                    <a:ea typeface="Courier" charset="0"/>
                    <a:cs typeface="Courier" charset="0"/>
                  </a:rPr>
                  <a:t>Lemma says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𝐿</m:t>
                        </m:r>
                      </m:e>
                    </m:d>
                    <m:r>
                      <a:rPr lang="en-US" sz="1800" i="1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en-US" sz="1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7</m:t>
                        </m:r>
                        <m:r>
                          <a:rPr lang="en-US" sz="1800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num>
                      <m:den>
                        <m:r>
                          <a:rPr lang="en-US" sz="1800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10</m:t>
                        </m:r>
                      </m:den>
                    </m:f>
                    <m:r>
                      <a:rPr lang="en-US" sz="1800" i="1">
                        <a:solidFill>
                          <a:schemeClr val="accent4"/>
                        </a:solidFill>
                        <a:latin typeface="Cambria Math" charset="0"/>
                      </a:rPr>
                      <m:t>+5</m:t>
                    </m:r>
                    <m:r>
                      <a:rPr lang="en-US" sz="1800">
                        <a:solidFill>
                          <a:schemeClr val="accent4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accent4"/>
                    </a:solidFill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1800" i="1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en-US" sz="1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7</m:t>
                        </m:r>
                        <m:r>
                          <a:rPr lang="en-US" sz="1800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num>
                      <m:den>
                        <m:r>
                          <a:rPr lang="en-US" sz="1800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10</m:t>
                        </m:r>
                      </m:den>
                    </m:f>
                    <m:r>
                      <a:rPr lang="en-US" sz="1800" i="1">
                        <a:solidFill>
                          <a:schemeClr val="accent4"/>
                        </a:solidFill>
                        <a:latin typeface="Cambria Math" charset="0"/>
                      </a:rPr>
                      <m:t>+5</m:t>
                    </m:r>
                  </m:oMath>
                </a14:m>
                <a:endParaRPr lang="en-US" sz="1800" dirty="0">
                  <a:solidFill>
                    <a:schemeClr val="accent4"/>
                  </a:solidFill>
                </a:endParaRPr>
              </a:p>
              <a:p>
                <a:r>
                  <a:rPr lang="en-US" sz="1800" dirty="0">
                    <a:solidFill>
                      <a:schemeClr val="accent4"/>
                    </a:solidFill>
                    <a:ea typeface="Courier" charset="0"/>
                    <a:cs typeface="Courier" charset="0"/>
                  </a:rPr>
                  <a:t>Suppose </a:t>
                </a:r>
                <a:r>
                  <a:rPr lang="en-US" sz="1800" b="1" dirty="0">
                    <a:solidFill>
                      <a:schemeClr val="accent4"/>
                    </a:solidFill>
                    <a:latin typeface="Courier" pitchFamily="2" charset="0"/>
                    <a:ea typeface="Courier" charset="0"/>
                    <a:cs typeface="Courier" charset="0"/>
                  </a:rPr>
                  <a:t>Partition</a:t>
                </a:r>
                <a:r>
                  <a:rPr lang="en-US" sz="1800" dirty="0">
                    <a:solidFill>
                      <a:schemeClr val="accent4"/>
                    </a:solidFill>
                    <a:ea typeface="Courier" charset="0"/>
                    <a:cs typeface="Courier" charset="0"/>
                  </a:rPr>
                  <a:t> runs in time O(n)</a:t>
                </a:r>
              </a:p>
              <a:p>
                <a:r>
                  <a:rPr lang="en-US" sz="1800" dirty="0">
                    <a:solidFill>
                      <a:schemeClr val="accent4"/>
                    </a:solidFill>
                    <a:ea typeface="Courier" charset="0"/>
                    <a:cs typeface="Courier" charset="0"/>
                  </a:rPr>
                  <a:t>Come up with a recurrence relation for T(n), the running time of </a:t>
                </a:r>
                <a:r>
                  <a:rPr lang="en-US" sz="1800" b="1" dirty="0">
                    <a:solidFill>
                      <a:schemeClr val="accent4"/>
                    </a:solidFill>
                    <a:latin typeface="Courier" pitchFamily="2" charset="0"/>
                    <a:ea typeface="Courier" charset="0"/>
                    <a:cs typeface="Big Caslon Medium" panose="02000603090000020003" pitchFamily="2" charset="-79"/>
                  </a:rPr>
                  <a:t>Select</a:t>
                </a:r>
                <a:r>
                  <a:rPr lang="en-US" sz="1800" dirty="0">
                    <a:solidFill>
                      <a:schemeClr val="accent4"/>
                    </a:solidFill>
                    <a:ea typeface="Courier" charset="0"/>
                    <a:cs typeface="Big Caslon Medium" panose="02000603090000020003" pitchFamily="2" charset="-79"/>
                  </a:rPr>
                  <a:t>, using the </a:t>
                </a:r>
                <a:r>
                  <a:rPr lang="en-US" sz="1800" b="1" dirty="0" err="1">
                    <a:solidFill>
                      <a:schemeClr val="accent4"/>
                    </a:solidFill>
                    <a:latin typeface="Courier" pitchFamily="2" charset="0"/>
                    <a:ea typeface="Courier" charset="0"/>
                    <a:cs typeface="Big Caslon Medium" panose="02000603090000020003" pitchFamily="2" charset="-79"/>
                  </a:rPr>
                  <a:t>choosePivot</a:t>
                </a:r>
                <a:r>
                  <a:rPr lang="en-US" sz="1800" dirty="0">
                    <a:solidFill>
                      <a:schemeClr val="accent4"/>
                    </a:solidFill>
                    <a:ea typeface="Courier" charset="0"/>
                    <a:cs typeface="Big Caslon Medium" panose="02000603090000020003" pitchFamily="2" charset="-79"/>
                  </a:rPr>
                  <a:t> algorithm we just described.</a:t>
                </a:r>
                <a:endParaRPr lang="en-US" sz="1800" dirty="0">
                  <a:solidFill>
                    <a:schemeClr val="accent4"/>
                  </a:solidFill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39168" y="59470"/>
                <a:ext cx="5604832" cy="2054366"/>
              </a:xfrm>
              <a:blipFill>
                <a:blip r:embed="rId2"/>
                <a:stretch>
                  <a:fillRect l="-67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91191" y="2051052"/>
            <a:ext cx="685800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400" dirty="0"/>
              <a:t>(</a:t>
            </a:r>
            <a:r>
              <a:rPr lang="en-US" sz="2400" dirty="0" err="1"/>
              <a:t>A,k</a:t>
            </a:r>
            <a:r>
              <a:rPr lang="en-US" sz="2400" dirty="0"/>
              <a:t>):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b="1" dirty="0">
                <a:solidFill>
                  <a:srgbClr val="FF7400"/>
                </a:solidFill>
              </a:rPr>
              <a:t>If</a:t>
            </a:r>
            <a:r>
              <a:rPr lang="en-US" sz="2400" dirty="0">
                <a:solidFill>
                  <a:srgbClr val="FF7400"/>
                </a:solidFill>
              </a:rPr>
              <a:t> </a:t>
            </a:r>
            <a:r>
              <a:rPr lang="en-US" sz="2400" dirty="0" err="1">
                <a:solidFill>
                  <a:srgbClr val="FF7400"/>
                </a:solidFill>
              </a:rPr>
              <a:t>len</a:t>
            </a:r>
            <a:r>
              <a:rPr lang="en-US" sz="2400" dirty="0">
                <a:solidFill>
                  <a:srgbClr val="FF7400"/>
                </a:solidFill>
              </a:rPr>
              <a:t>(A) &lt;= 50: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dirty="0">
                <a:solidFill>
                  <a:srgbClr val="FF7400"/>
                </a:solidFill>
              </a:rPr>
              <a:t>A = </a:t>
            </a:r>
            <a:r>
              <a:rPr lang="en-US" sz="2400" b="1" dirty="0" err="1">
                <a:solidFill>
                  <a:srgbClr val="FF7400"/>
                </a:solidFill>
                <a:latin typeface="Courier" charset="0"/>
                <a:ea typeface="Courier" charset="0"/>
                <a:cs typeface="Courier" charset="0"/>
              </a:rPr>
              <a:t>MergeSort</a:t>
            </a:r>
            <a:r>
              <a:rPr lang="en-US" sz="2400" dirty="0">
                <a:solidFill>
                  <a:srgbClr val="FF7400"/>
                </a:solidFill>
              </a:rPr>
              <a:t>(A)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b="1" dirty="0">
                <a:solidFill>
                  <a:srgbClr val="FF7400"/>
                </a:solidFill>
              </a:rPr>
              <a:t>Return</a:t>
            </a:r>
            <a:r>
              <a:rPr lang="en-US" sz="2400" dirty="0">
                <a:solidFill>
                  <a:srgbClr val="FF7400"/>
                </a:solidFill>
              </a:rPr>
              <a:t> A[k-1] 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p =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choosePivot</a:t>
            </a:r>
            <a:r>
              <a:rPr lang="en-US" sz="2400" dirty="0"/>
              <a:t>(A)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L, </a:t>
            </a:r>
            <a:r>
              <a:rPr lang="en-US" sz="2400" dirty="0" err="1"/>
              <a:t>pivotVal</a:t>
            </a:r>
            <a:r>
              <a:rPr lang="en-US" sz="2400" dirty="0"/>
              <a:t>, R =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Partition</a:t>
            </a:r>
            <a:r>
              <a:rPr lang="en-US" sz="2400" dirty="0"/>
              <a:t>(</a:t>
            </a:r>
            <a:r>
              <a:rPr lang="en-US" sz="2400" dirty="0" err="1"/>
              <a:t>A,p</a:t>
            </a:r>
            <a:r>
              <a:rPr lang="en-US" sz="2400" dirty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if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 err="1">
                <a:solidFill>
                  <a:schemeClr val="accent1"/>
                </a:solidFill>
              </a:rPr>
              <a:t>len</a:t>
            </a:r>
            <a:r>
              <a:rPr lang="en-US" sz="2400" dirty="0">
                <a:solidFill>
                  <a:schemeClr val="accent1"/>
                </a:solidFill>
              </a:rPr>
              <a:t>(L) == k-1: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return </a:t>
            </a:r>
            <a:r>
              <a:rPr lang="en-US" sz="2400" dirty="0" err="1">
                <a:solidFill>
                  <a:schemeClr val="accent1"/>
                </a:solidFill>
              </a:rPr>
              <a:t>pivotVal</a:t>
            </a:r>
            <a:endParaRPr lang="en-US" sz="2400" dirty="0">
              <a:solidFill>
                <a:schemeClr val="accent1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2400" b="1" dirty="0">
                <a:solidFill>
                  <a:srgbClr val="7030A0"/>
                </a:solidFill>
              </a:rPr>
              <a:t>Else if </a:t>
            </a:r>
            <a:r>
              <a:rPr lang="en-US" sz="2400" dirty="0" err="1">
                <a:solidFill>
                  <a:srgbClr val="7030A0"/>
                </a:solidFill>
              </a:rPr>
              <a:t>len</a:t>
            </a:r>
            <a:r>
              <a:rPr lang="en-US" sz="2400" dirty="0">
                <a:solidFill>
                  <a:srgbClr val="7030A0"/>
                </a:solidFill>
              </a:rPr>
              <a:t>(L) &gt; k-1: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return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400" dirty="0">
                <a:solidFill>
                  <a:srgbClr val="7030A0"/>
                </a:solidFill>
              </a:rPr>
              <a:t>(L, k)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b="1" dirty="0">
                <a:solidFill>
                  <a:srgbClr val="0066FF"/>
                </a:solidFill>
              </a:rPr>
              <a:t>Else if </a:t>
            </a:r>
            <a:r>
              <a:rPr lang="en-US" sz="2400" dirty="0" err="1">
                <a:solidFill>
                  <a:srgbClr val="0066FF"/>
                </a:solidFill>
              </a:rPr>
              <a:t>len</a:t>
            </a:r>
            <a:r>
              <a:rPr lang="en-US" sz="2400" dirty="0">
                <a:solidFill>
                  <a:srgbClr val="0066FF"/>
                </a:solidFill>
              </a:rPr>
              <a:t>(L) &lt; k-1: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dirty="0">
                <a:solidFill>
                  <a:srgbClr val="0066FF"/>
                </a:solidFill>
              </a:rPr>
              <a:t>return </a:t>
            </a:r>
            <a:r>
              <a:rPr lang="en-US" sz="2400" b="1" dirty="0">
                <a:solidFill>
                  <a:srgbClr val="0066FF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400" dirty="0">
                <a:solidFill>
                  <a:srgbClr val="0066FF"/>
                </a:solidFill>
              </a:rPr>
              <a:t>(R, k </a:t>
            </a:r>
            <a:r>
              <a:rPr lang="mr-IN" sz="2400" dirty="0">
                <a:solidFill>
                  <a:srgbClr val="0066FF"/>
                </a:solidFill>
              </a:rPr>
              <a:t>–</a:t>
            </a:r>
            <a:r>
              <a:rPr lang="en-US" sz="2400" dirty="0">
                <a:solidFill>
                  <a:srgbClr val="0066FF"/>
                </a:solidFill>
              </a:rPr>
              <a:t> </a:t>
            </a:r>
            <a:r>
              <a:rPr lang="en-US" sz="2400" dirty="0" err="1">
                <a:solidFill>
                  <a:srgbClr val="0066FF"/>
                </a:solidFill>
              </a:rPr>
              <a:t>len</a:t>
            </a:r>
            <a:r>
              <a:rPr lang="en-US" sz="2400" dirty="0">
                <a:solidFill>
                  <a:srgbClr val="0066FF"/>
                </a:solidFill>
              </a:rPr>
              <a:t>(L) </a:t>
            </a:r>
            <a:r>
              <a:rPr lang="mr-IN" sz="2400" dirty="0">
                <a:solidFill>
                  <a:srgbClr val="0066FF"/>
                </a:solidFill>
              </a:rPr>
              <a:t>–</a:t>
            </a:r>
            <a:r>
              <a:rPr lang="en-US" sz="2400" dirty="0">
                <a:solidFill>
                  <a:srgbClr val="0066FF"/>
                </a:solidFill>
              </a:rPr>
              <a:t> 1)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31376" y="2244026"/>
            <a:ext cx="3108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7400"/>
                </a:solidFill>
              </a:rPr>
              <a:t>Base Case</a:t>
            </a:r>
            <a:r>
              <a:rPr lang="en-US" dirty="0">
                <a:solidFill>
                  <a:srgbClr val="FF7400"/>
                </a:solidFill>
              </a:rPr>
              <a:t>: If the </a:t>
            </a:r>
            <a:r>
              <a:rPr lang="en-US" dirty="0" err="1">
                <a:solidFill>
                  <a:srgbClr val="FF7400"/>
                </a:solidFill>
              </a:rPr>
              <a:t>len</a:t>
            </a:r>
            <a:r>
              <a:rPr lang="en-US" dirty="0">
                <a:solidFill>
                  <a:srgbClr val="FF7400"/>
                </a:solidFill>
              </a:rPr>
              <a:t>(A) = O(1), then any sorting algorithm runs in time O(1).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31376" y="4313209"/>
            <a:ext cx="310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1"/>
                </a:solidFill>
              </a:rPr>
              <a:t>Case 1</a:t>
            </a:r>
            <a:r>
              <a:rPr lang="en-US" dirty="0">
                <a:solidFill>
                  <a:schemeClr val="accent1"/>
                </a:solidFill>
              </a:rPr>
              <a:t>: We got lucky and found exactly the </a:t>
            </a:r>
            <a:r>
              <a:rPr lang="en-US" dirty="0" err="1">
                <a:solidFill>
                  <a:schemeClr val="accent1"/>
                </a:solidFill>
              </a:rPr>
              <a:t>k’th</a:t>
            </a:r>
            <a:r>
              <a:rPr lang="en-US" dirty="0">
                <a:solidFill>
                  <a:schemeClr val="accent1"/>
                </a:solidFill>
              </a:rPr>
              <a:t> smallest value!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31376" y="5059120"/>
            <a:ext cx="310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7030A0"/>
                </a:solidFill>
              </a:rPr>
              <a:t>Case 2</a:t>
            </a:r>
            <a:r>
              <a:rPr lang="en-US" dirty="0">
                <a:solidFill>
                  <a:srgbClr val="7030A0"/>
                </a:solidFill>
              </a:rPr>
              <a:t>: The </a:t>
            </a:r>
            <a:r>
              <a:rPr lang="en-US" dirty="0" err="1">
                <a:solidFill>
                  <a:srgbClr val="7030A0"/>
                </a:solidFill>
              </a:rPr>
              <a:t>k’th</a:t>
            </a:r>
            <a:r>
              <a:rPr lang="en-US" dirty="0">
                <a:solidFill>
                  <a:srgbClr val="7030A0"/>
                </a:solidFill>
              </a:rPr>
              <a:t> smallest value is in the first part of the list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04111" y="5798845"/>
            <a:ext cx="310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66FF"/>
                </a:solidFill>
              </a:rPr>
              <a:t>Case 3</a:t>
            </a:r>
            <a:r>
              <a:rPr lang="en-US" dirty="0">
                <a:solidFill>
                  <a:srgbClr val="0066FF"/>
                </a:solidFill>
              </a:rPr>
              <a:t>: The </a:t>
            </a:r>
            <a:r>
              <a:rPr lang="en-US" dirty="0" err="1">
                <a:solidFill>
                  <a:srgbClr val="0066FF"/>
                </a:solidFill>
              </a:rPr>
              <a:t>k’th</a:t>
            </a:r>
            <a:r>
              <a:rPr lang="en-US" dirty="0">
                <a:solidFill>
                  <a:srgbClr val="0066FF"/>
                </a:solidFill>
              </a:rPr>
              <a:t> smallest value is in the second part of the list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F5E599-047B-3F44-8E3E-90BD5916A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2701" y="1524308"/>
            <a:ext cx="1490370" cy="479397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5E90647-BDE5-42CA-99D8-BE6BEED20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A3E91-48F5-4697-8890-21177FDFE0B8}" type="datetime1">
              <a:rPr lang="en-US" smtClean="0"/>
              <a:t>12/26/2023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031DCDE-0A34-4969-BBCD-1808561F3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127545"/>
      </p:ext>
    </p:extLst>
  </p:cSld>
  <p:clrMapOvr>
    <a:masterClrMapping/>
  </p:clrMapOvr>
  <p:transition spd="slow">
    <p:push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the running time?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the Lemma is true.  (It is).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𝐿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7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num>
                      <m:den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10</m:t>
                        </m:r>
                      </m:den>
                    </m:f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+5</m:t>
                    </m:r>
                    <m:r>
                      <a:rPr lang="en-US">
                        <a:solidFill>
                          <a:schemeClr val="accent4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7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num>
                      <m:den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10</m:t>
                        </m:r>
                      </m:den>
                    </m:f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+5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Recurrence relation: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5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7</m:t>
                            </m:r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10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27FD308-7071-7546-BEA5-EA3A1E9FBFF9}"/>
              </a:ext>
            </a:extLst>
          </p:cNvPr>
          <p:cNvSpPr txBox="1"/>
          <p:nvPr/>
        </p:nvSpPr>
        <p:spPr>
          <a:xfrm>
            <a:off x="4051139" y="5253633"/>
            <a:ext cx="50928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7400"/>
                </a:solidFill>
              </a:rPr>
              <a:t>Outside of CHOOSEPIVOT, there’s at most one recursive call to SELECT on array of size 7n/10 + 5.  </a:t>
            </a:r>
          </a:p>
          <a:p>
            <a:pPr algn="ctr"/>
            <a:endParaRPr lang="en-US" sz="1600" dirty="0">
              <a:solidFill>
                <a:srgbClr val="FF7400"/>
              </a:solidFill>
            </a:endParaRPr>
          </a:p>
          <a:p>
            <a:pPr algn="ctr"/>
            <a:r>
              <a:rPr lang="en-US" sz="1600" dirty="0">
                <a:solidFill>
                  <a:srgbClr val="FF7400"/>
                </a:solidFill>
              </a:rPr>
              <a:t>We’re going to drop the “+5” for convenience, but you can see CLRS for a more careful treatment if you’re curious.</a:t>
            </a:r>
            <a:endParaRPr lang="en-US" dirty="0">
              <a:solidFill>
                <a:srgbClr val="FF740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C140D13-5804-ED4E-9542-030FBB6AFBC0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416952" y="4479403"/>
            <a:ext cx="1180618" cy="774230"/>
          </a:xfrm>
          <a:prstGeom prst="straightConnector1">
            <a:avLst/>
          </a:prstGeom>
          <a:ln>
            <a:solidFill>
              <a:srgbClr val="FF74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FF8B570-7D2E-4B4A-BD2C-02347A91776F}"/>
              </a:ext>
            </a:extLst>
          </p:cNvPr>
          <p:cNvSpPr txBox="1"/>
          <p:nvPr/>
        </p:nvSpPr>
        <p:spPr>
          <a:xfrm>
            <a:off x="547628" y="5253633"/>
            <a:ext cx="3215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7400"/>
                </a:solidFill>
              </a:rPr>
              <a:t>The call to CHOOSEPIVOT makes one further recursive call to SELECT on an array of size n/5.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3D9E1A-FF71-A64C-A774-DB77868901A0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155604" y="4479403"/>
            <a:ext cx="1607976" cy="774230"/>
          </a:xfrm>
          <a:prstGeom prst="straightConnector1">
            <a:avLst/>
          </a:prstGeom>
          <a:ln>
            <a:solidFill>
              <a:srgbClr val="FF74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78AE00-2267-41F1-B6B9-E8692F565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5BC2D-22BE-4A75-9A6B-72D5FC23FD8B}" type="datetime1">
              <a:rPr lang="en-US" smtClean="0"/>
              <a:t>12/26/2023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08891D-EEC3-4081-8F94-1974F4E95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02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CEC8C-2413-5046-9157-18B760D6D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Substitution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E995D-8FAF-914F-9F64-9278A60D8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428853" cy="4351338"/>
          </a:xfrm>
        </p:spPr>
        <p:txBody>
          <a:bodyPr/>
          <a:lstStyle/>
          <a:p>
            <a:r>
              <a:rPr lang="en-US" dirty="0"/>
              <a:t>Step 1: Guess what the answer is.</a:t>
            </a:r>
          </a:p>
          <a:p>
            <a:r>
              <a:rPr lang="en-US" dirty="0"/>
              <a:t>Step 2: Prove by induction that your guess is correct.</a:t>
            </a:r>
          </a:p>
          <a:p>
            <a:r>
              <a:rPr lang="en-US" dirty="0"/>
              <a:t>Step 3: Profit.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D2526-F480-4AE5-99CB-9B032FC13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7A241-FC3F-4FE7-9479-3AEFC12B02EA}" type="datetime1">
              <a:rPr lang="en-US" smtClean="0"/>
              <a:t>12/26/2023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789F13-3648-4F73-B254-8525A2B5F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8469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More practice with the Substitution Method.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solution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accent4"/>
                </a:solidFill>
              </a:rPr>
              <a:t>The outline of the algorithm.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accent4"/>
                </a:solidFill>
              </a:rPr>
              <a:t>How to pick the pivot.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Return of the Substitution Method.</a:t>
            </a:r>
          </a:p>
        </p:txBody>
      </p:sp>
      <p:sp>
        <p:nvSpPr>
          <p:cNvPr id="4" name="Down Arrow 3"/>
          <p:cNvSpPr/>
          <p:nvPr/>
        </p:nvSpPr>
        <p:spPr>
          <a:xfrm rot="5400000">
            <a:off x="6579411" y="3835040"/>
            <a:ext cx="698270" cy="1030779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699099-4474-427F-80C2-355FC1723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B3557-7E80-4E47-87A3-073BD88731FB}" type="datetime1">
              <a:rPr lang="en-US" smtClean="0"/>
              <a:t>12/26/2023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0B9DD-C108-4B28-B796-DA751FDE1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450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11" y="198895"/>
            <a:ext cx="7886700" cy="52781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This sounds like a job for</a:t>
            </a:r>
            <a:r>
              <a:rPr lang="mr-IN" sz="2800" dirty="0">
                <a:latin typeface="+mn-lt"/>
              </a:rPr>
              <a:t>…</a:t>
            </a:r>
            <a:endParaRPr lang="en-US" sz="28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21307387">
            <a:off x="420222" y="955704"/>
            <a:ext cx="7886700" cy="26079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i="1" dirty="0">
                <a:solidFill>
                  <a:srgbClr val="FF0000"/>
                </a:solidFill>
                <a:latin typeface="Bernard MT Condensed" charset="0"/>
                <a:ea typeface="Bernard MT Condensed" charset="0"/>
                <a:cs typeface="Bernard MT Condensed" charset="0"/>
              </a:rPr>
              <a:t>The Substitution Method!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05344" y="2847685"/>
                <a:ext cx="4288546" cy="7916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5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7</m:t>
                              </m:r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10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44" y="2847685"/>
                <a:ext cx="4288546" cy="791627"/>
              </a:xfrm>
              <a:prstGeom prst="rect">
                <a:avLst/>
              </a:prstGeom>
              <a:blipFill>
                <a:blip r:embed="rId2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05344" y="4836083"/>
                <a:ext cx="399885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accent4"/>
                    </a:solidFill>
                  </a:rPr>
                  <a:t>Conclusion: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4"/>
                        </a:solidFill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accent4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44" y="4836083"/>
                <a:ext cx="3998851" cy="523220"/>
              </a:xfrm>
              <a:prstGeom prst="rect">
                <a:avLst/>
              </a:prstGeom>
              <a:blipFill>
                <a:blip r:embed="rId3"/>
                <a:stretch>
                  <a:fillRect l="-2532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E4DA36D-6CC6-A643-99D3-4ED3123EDC7B}"/>
              </a:ext>
            </a:extLst>
          </p:cNvPr>
          <p:cNvSpPr txBox="1"/>
          <p:nvPr/>
        </p:nvSpPr>
        <p:spPr>
          <a:xfrm>
            <a:off x="682906" y="3946965"/>
            <a:ext cx="4343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That’s convenient!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B5AAF17-1762-EF43-9121-5B0C89298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698" y="5505646"/>
            <a:ext cx="1692141" cy="1352354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E704A3D-566A-4DC6-836B-296962A69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1279D-490E-4B39-AB2D-FCE1E15B2E7E}" type="datetime1">
              <a:rPr lang="en-US" smtClean="0"/>
              <a:t>12/26/2023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753F22-9A2B-4678-BEBE-6C6B51D4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6FB53-7F85-1247-93CC-CD39F4DB7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02EA5-0F5A-9C42-9786-D40663C50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708" y="1814050"/>
            <a:ext cx="8908889" cy="4351338"/>
          </a:xfrm>
        </p:spPr>
        <p:txBody>
          <a:bodyPr/>
          <a:lstStyle/>
          <a:p>
            <a:r>
              <a:rPr lang="en-US" dirty="0"/>
              <a:t>First, we figured out what the ideal pivot would be.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Find the median</a:t>
            </a:r>
          </a:p>
          <a:p>
            <a:pPr lvl="1"/>
            <a:endParaRPr lang="en-US" dirty="0"/>
          </a:p>
          <a:p>
            <a:r>
              <a:rPr lang="en-US" dirty="0"/>
              <a:t>Then, we figured out what a </a:t>
            </a:r>
            <a:r>
              <a:rPr lang="en-US" b="1" dirty="0"/>
              <a:t>pretty good </a:t>
            </a:r>
            <a:r>
              <a:rPr lang="en-US" dirty="0"/>
              <a:t>pivot would be.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An approximate median</a:t>
            </a:r>
          </a:p>
          <a:p>
            <a:pPr lvl="1"/>
            <a:endParaRPr lang="en-US" dirty="0"/>
          </a:p>
          <a:p>
            <a:r>
              <a:rPr lang="en-US" dirty="0"/>
              <a:t>Finally, we saw how to get our pretty good pivot!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Median of medians and divide and conquer!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Hooray!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2A211-7F08-4D00-9F56-4915B45B5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A68C3-BA24-4E70-967E-900894142DE9}" type="datetime1">
              <a:rPr lang="en-US" smtClean="0"/>
              <a:t>12/26/2023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A7E3B9-1632-433B-AA0E-00126C8AE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16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50" y="-220585"/>
            <a:ext cx="7886700" cy="1325563"/>
          </a:xfrm>
        </p:spPr>
        <p:txBody>
          <a:bodyPr/>
          <a:lstStyle/>
          <a:p>
            <a:r>
              <a:rPr lang="en-US" dirty="0"/>
              <a:t>In practice?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3250" y="922670"/>
            <a:ext cx="7886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With my not-very-slick implementation, our fancy version of SELECT</a:t>
            </a:r>
            <a:r>
              <a:rPr lang="en-US" sz="2000" b="1" dirty="0">
                <a:latin typeface="Courier" charset="0"/>
              </a:rPr>
              <a:t> </a:t>
            </a:r>
            <a:r>
              <a:rPr lang="en-US" sz="2000" dirty="0">
                <a:ea typeface="Courier" charset="0"/>
                <a:cs typeface="Courier" charset="0"/>
              </a:rPr>
              <a:t>is worse than the </a:t>
            </a:r>
            <a:r>
              <a:rPr lang="en-US" sz="2000" dirty="0" err="1">
                <a:ea typeface="Courier" charset="0"/>
                <a:cs typeface="Courier" charset="0"/>
              </a:rPr>
              <a:t>MergeSort</a:t>
            </a:r>
            <a:r>
              <a:rPr lang="en-US" sz="2000" dirty="0">
                <a:ea typeface="Courier" charset="0"/>
                <a:cs typeface="Courier" charset="0"/>
              </a:rPr>
              <a:t>-based SELECT </a:t>
            </a:r>
            <a:r>
              <a:rPr lang="en-US" sz="2000" dirty="0">
                <a:ea typeface="Courier" charset="0"/>
                <a:cs typeface="Courier" charset="0"/>
                <a:sym typeface="Wingdings"/>
              </a:rPr>
              <a:t></a:t>
            </a:r>
            <a:endParaRPr lang="en-US" sz="2000" dirty="0">
              <a:ea typeface="Courier" charset="0"/>
              <a:cs typeface="Courier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  <a:ea typeface="Courier" charset="0"/>
                <a:cs typeface="Courier" charset="0"/>
              </a:rPr>
              <a:t>But O(n) is better than O(</a:t>
            </a:r>
            <a:r>
              <a:rPr lang="en-US" sz="2000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nlog</a:t>
            </a:r>
            <a:r>
              <a:rPr lang="en-US" sz="2000" dirty="0">
                <a:solidFill>
                  <a:schemeClr val="accent4"/>
                </a:solidFill>
                <a:ea typeface="Courier" charset="0"/>
                <a:cs typeface="Courier" charset="0"/>
              </a:rPr>
              <a:t>(n))!  How can that be?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i="1" dirty="0">
                <a:solidFill>
                  <a:schemeClr val="accent4"/>
                </a:solidFill>
                <a:ea typeface="Courier" charset="0"/>
                <a:cs typeface="Courier" charset="0"/>
              </a:rPr>
              <a:t>What’s the constant in front of the n in our proof?  20?  30? </a:t>
            </a:r>
          </a:p>
          <a:p>
            <a:pPr marL="742950" lvl="1" indent="-285750">
              <a:buFont typeface="Arial" charset="0"/>
              <a:buChar char="•"/>
            </a:pPr>
            <a:endParaRPr lang="en-US" sz="2000" dirty="0">
              <a:solidFill>
                <a:schemeClr val="accent4"/>
              </a:solidFill>
              <a:ea typeface="Courier" charset="0"/>
              <a:cs typeface="Courier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 </a:t>
            </a:r>
            <a:r>
              <a:rPr lang="en-US" sz="2000" dirty="0"/>
              <a:t>On </a:t>
            </a:r>
            <a:r>
              <a:rPr lang="en-US" sz="2000" b="1" dirty="0"/>
              <a:t>non-adversarial</a:t>
            </a:r>
            <a:r>
              <a:rPr lang="en-US" sz="2000" dirty="0"/>
              <a:t> inputs, random pivot choice is much better.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46050" y="5337770"/>
            <a:ext cx="1327149" cy="15136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0738" y="4501906"/>
            <a:ext cx="3208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Optimize the implementation of </a:t>
            </a:r>
            <a:r>
              <a:rPr lang="en-US" dirty="0">
                <a:solidFill>
                  <a:srgbClr val="7030A0"/>
                </a:solidFill>
                <a:ea typeface="Courier" charset="0"/>
                <a:cs typeface="Courier" charset="0"/>
              </a:rPr>
              <a:t>SELECT </a:t>
            </a:r>
            <a:r>
              <a:rPr lang="en-US" dirty="0">
                <a:solidFill>
                  <a:srgbClr val="7030A0"/>
                </a:solidFill>
              </a:rPr>
              <a:t>(with the fancy pivot).  Can you beat </a:t>
            </a:r>
            <a:r>
              <a:rPr lang="en-US" dirty="0" err="1">
                <a:solidFill>
                  <a:srgbClr val="7030A0"/>
                </a:solidFill>
              </a:rPr>
              <a:t>MergeSort</a:t>
            </a:r>
            <a:r>
              <a:rPr lang="en-US" dirty="0">
                <a:solidFill>
                  <a:srgbClr val="7030A0"/>
                </a:solidFill>
              </a:rPr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 rot="21228585">
            <a:off x="360738" y="2999040"/>
            <a:ext cx="2484062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ea typeface="Britannic Bold" charset="0"/>
                <a:cs typeface="Britannic Bold" charset="0"/>
              </a:rPr>
              <a:t>Moral: </a:t>
            </a:r>
          </a:p>
          <a:p>
            <a:pPr algn="ctr"/>
            <a:r>
              <a:rPr lang="en-US" i="1" dirty="0">
                <a:solidFill>
                  <a:srgbClr val="FF0000"/>
                </a:solidFill>
                <a:ea typeface="Britannic Bold" charset="0"/>
                <a:cs typeface="Britannic Bold" charset="0"/>
              </a:rPr>
              <a:t>Just pick a random pivot if you don’t expect nefarious arrays.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0612" y="6390886"/>
            <a:ext cx="2550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7030A0"/>
                </a:solidFill>
              </a:rPr>
              <a:t>Siggi</a:t>
            </a:r>
            <a:r>
              <a:rPr lang="en-US" sz="1600" dirty="0">
                <a:solidFill>
                  <a:srgbClr val="7030A0"/>
                </a:solidFill>
              </a:rPr>
              <a:t> the Studious Stork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620B06-DA4D-B64C-BF08-9189E4061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836" y="3149858"/>
            <a:ext cx="5289995" cy="362742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330B02-C77A-4493-B4F6-F745FE483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CF3C-C013-491A-9F49-73973D1F71D9}" type="datetime1">
              <a:rPr lang="en-US" smtClean="0"/>
              <a:t>12/26/2023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35C8D-3D1E-4CE1-8BBE-74A2B17F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75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3"/>
      <p:bldP spid="8" grpId="0"/>
      <p:bldP spid="9" grpId="0" animBg="1"/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  <a:br>
              <a:rPr lang="en-US" dirty="0"/>
            </a:br>
            <a:r>
              <a:rPr lang="en-US" sz="3200" dirty="0">
                <a:solidFill>
                  <a:schemeClr val="accent4"/>
                </a:solidFill>
              </a:rPr>
              <a:t>Pending the Lemma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16475"/>
          </a:xfrm>
        </p:spPr>
        <p:txBody>
          <a:bodyPr>
            <a:normAutofit/>
          </a:bodyPr>
          <a:lstStyle/>
          <a:p>
            <a:r>
              <a:rPr lang="en-US" dirty="0"/>
              <a:t>It is possible to solve SELECT in time O(n).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Divide and conquer!</a:t>
            </a:r>
          </a:p>
          <a:p>
            <a:pPr lvl="1"/>
            <a:endParaRPr lang="en-US" dirty="0"/>
          </a:p>
          <a:p>
            <a:r>
              <a:rPr lang="en-US" dirty="0"/>
              <a:t>If you want a deterministic algorithm expect that a bad guy will be picking the list, </a:t>
            </a:r>
            <a:r>
              <a:rPr lang="en-US" b="1" dirty="0"/>
              <a:t>choose a pivot cleverly.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More divide and conquer!</a:t>
            </a:r>
          </a:p>
          <a:p>
            <a:endParaRPr lang="en-US" dirty="0"/>
          </a:p>
          <a:p>
            <a:r>
              <a:rPr lang="en-US" dirty="0"/>
              <a:t>If you don’t expect that a bad guy will be picking the list, in practice it’s better just to </a:t>
            </a:r>
            <a:r>
              <a:rPr lang="en-US" b="1" dirty="0"/>
              <a:t>pick a random pivot.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769ECB-80E9-4100-B1CB-878DF9DC4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3824C-A049-45FA-92E6-847863E98741}" type="datetime1">
              <a:rPr lang="en-US" smtClean="0"/>
              <a:t>12/26/2023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61E043-8DAF-4BBD-8839-E8140F1D3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More practice with the Substitution Method.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solution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accent4"/>
                </a:solidFill>
              </a:rPr>
              <a:t>The outline of the algorithm.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accent4"/>
                </a:solidFill>
              </a:rPr>
              <a:t>How to pick the pivot.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Return of the Substitution Method.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(Optional) Proof of that Lemma.</a:t>
            </a:r>
          </a:p>
        </p:txBody>
      </p:sp>
      <p:sp>
        <p:nvSpPr>
          <p:cNvPr id="4" name="Down Arrow 3"/>
          <p:cNvSpPr/>
          <p:nvPr/>
        </p:nvSpPr>
        <p:spPr>
          <a:xfrm rot="5400000">
            <a:off x="6092483" y="4329311"/>
            <a:ext cx="698270" cy="1030779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000DA4-8FFB-4977-A6A2-BA2F311FE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56A2B-A412-4970-BFDF-9E700E00EEBE}" type="datetime1">
              <a:rPr lang="en-US" smtClean="0"/>
              <a:t>12/26/2023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7906D-FC30-4608-B8A9-211729446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853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76" y="213698"/>
            <a:ext cx="9001124" cy="779462"/>
          </a:xfrm>
        </p:spPr>
        <p:txBody>
          <a:bodyPr>
            <a:noAutofit/>
          </a:bodyPr>
          <a:lstStyle/>
          <a:p>
            <a:r>
              <a:rPr lang="en-US" dirty="0"/>
              <a:t>If time, back to the Lemma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2944" y="1255097"/>
                <a:ext cx="7900987" cy="558006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chemeClr val="tx1"/>
                    </a:solidFill>
                  </a:rPr>
                  <a:t>Lemma: </a:t>
                </a:r>
                <a:r>
                  <a:rPr lang="en-US" dirty="0">
                    <a:solidFill>
                      <a:schemeClr val="tx1"/>
                    </a:solidFill>
                  </a:rPr>
                  <a:t>If L and R are as in the algorithm SELECT given above, then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7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+5</m:t>
                      </m:r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7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+5</m:t>
                      </m:r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will see a </a:t>
                </a:r>
                <a:r>
                  <a:rPr lang="en-US" dirty="0">
                    <a:solidFill>
                      <a:schemeClr val="accent4"/>
                    </a:solidFill>
                  </a:rPr>
                  <a:t>proof by picture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2944" y="1255097"/>
                <a:ext cx="7900987" cy="5580063"/>
              </a:xfrm>
              <a:blipFill>
                <a:blip r:embed="rId2"/>
                <a:stretch>
                  <a:fillRect l="-1620" t="-1858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DE8BD-3501-4FEB-8935-C9829F524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4092C-1479-4960-B307-0679AE2E85D3}" type="datetime1">
              <a:rPr lang="en-US" smtClean="0"/>
              <a:t>12/26/2023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E9096-A87D-4D91-8E56-6BB36683C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0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7862"/>
          </a:xfrm>
        </p:spPr>
        <p:txBody>
          <a:bodyPr>
            <a:normAutofit fontScale="90000"/>
          </a:bodyPr>
          <a:lstStyle/>
          <a:p>
            <a:r>
              <a:rPr lang="en-US" dirty="0"/>
              <a:t>Proof </a:t>
            </a:r>
            <a:r>
              <a:rPr lang="en-US"/>
              <a:t>by picture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00648" y="1543281"/>
            <a:ext cx="632908" cy="3213540"/>
            <a:chOff x="1078627" y="-2390593"/>
            <a:chExt cx="705201" cy="3526005"/>
          </a:xfrm>
        </p:grpSpPr>
        <p:sp>
          <p:nvSpPr>
            <p:cNvPr id="5" name="Rectangle 4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15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581823" y="1543281"/>
            <a:ext cx="632908" cy="3213540"/>
            <a:chOff x="1078627" y="-2390593"/>
            <a:chExt cx="705201" cy="3526005"/>
          </a:xfrm>
        </p:grpSpPr>
        <p:sp>
          <p:nvSpPr>
            <p:cNvPr id="11" name="Rectangle 10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35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362998" y="1543281"/>
            <a:ext cx="632908" cy="3213540"/>
            <a:chOff x="1078627" y="-2390593"/>
            <a:chExt cx="705201" cy="3526005"/>
          </a:xfrm>
        </p:grpSpPr>
        <p:sp>
          <p:nvSpPr>
            <p:cNvPr id="17" name="Rectangle 16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11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172791" y="1543281"/>
            <a:ext cx="632908" cy="3213540"/>
            <a:chOff x="1078627" y="-2390593"/>
            <a:chExt cx="705201" cy="3526005"/>
          </a:xfrm>
        </p:grpSpPr>
        <p:sp>
          <p:nvSpPr>
            <p:cNvPr id="23" name="Rectangle 22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70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982584" y="1543281"/>
            <a:ext cx="632908" cy="2570832"/>
            <a:chOff x="1078627" y="-2390593"/>
            <a:chExt cx="705201" cy="2820804"/>
          </a:xfrm>
        </p:grpSpPr>
        <p:sp>
          <p:nvSpPr>
            <p:cNvPr id="29" name="Rectangle 28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22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09643" y="5997382"/>
            <a:ext cx="8251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Say these are our m = [n/5] sub-arrays of </a:t>
            </a:r>
            <a:r>
              <a:rPr lang="en-US" sz="2800"/>
              <a:t>size at most 5</a:t>
            </a:r>
            <a:r>
              <a:rPr lang="en-US" sz="2800" dirty="0"/>
              <a:t>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-68977" y="2936809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36" name="Right Brace 35"/>
          <p:cNvSpPr/>
          <p:nvPr/>
        </p:nvSpPr>
        <p:spPr>
          <a:xfrm rot="5400000">
            <a:off x="4412657" y="1130892"/>
            <a:ext cx="642938" cy="8253815"/>
          </a:xfrm>
          <a:prstGeom prst="righ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e 36"/>
          <p:cNvSpPr/>
          <p:nvPr/>
        </p:nvSpPr>
        <p:spPr>
          <a:xfrm>
            <a:off x="257179" y="1585174"/>
            <a:ext cx="446759" cy="3213540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4510131" y="5542630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0C928E-FA0D-4230-8B0D-0C1790D83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F0B06-5811-4504-B189-D1A90D36BF3D}" type="datetime1">
              <a:rPr lang="en-US" smtClean="0"/>
              <a:t>12/26/2023</a:t>
            </a:fld>
            <a:endParaRPr lang="en-US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59D01158-2377-4491-8F9A-249AFEE09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6674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7862"/>
          </a:xfrm>
        </p:spPr>
        <p:txBody>
          <a:bodyPr>
            <a:normAutofit fontScale="90000"/>
          </a:bodyPr>
          <a:lstStyle/>
          <a:p>
            <a:r>
              <a:rPr lang="en-US" dirty="0"/>
              <a:t>Proof by picture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00648" y="1543281"/>
            <a:ext cx="632908" cy="3213540"/>
            <a:chOff x="1078627" y="-2390593"/>
            <a:chExt cx="705201" cy="3526005"/>
          </a:xfrm>
        </p:grpSpPr>
        <p:sp>
          <p:nvSpPr>
            <p:cNvPr id="5" name="Rectangle 4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15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581823" y="1543281"/>
            <a:ext cx="632908" cy="3213540"/>
            <a:chOff x="1078627" y="-2390593"/>
            <a:chExt cx="705201" cy="3526005"/>
          </a:xfrm>
        </p:grpSpPr>
        <p:sp>
          <p:nvSpPr>
            <p:cNvPr id="11" name="Rectangle 10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35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362998" y="1543281"/>
            <a:ext cx="632908" cy="3213540"/>
            <a:chOff x="1078627" y="-2390593"/>
            <a:chExt cx="705201" cy="3526005"/>
          </a:xfrm>
        </p:grpSpPr>
        <p:sp>
          <p:nvSpPr>
            <p:cNvPr id="17" name="Rectangle 16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12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172791" y="1543281"/>
            <a:ext cx="632908" cy="3213540"/>
            <a:chOff x="1078627" y="-2390593"/>
            <a:chExt cx="705201" cy="3526005"/>
          </a:xfrm>
        </p:grpSpPr>
        <p:sp>
          <p:nvSpPr>
            <p:cNvPr id="23" name="Rectangle 22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70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982584" y="1543281"/>
            <a:ext cx="632908" cy="2570832"/>
            <a:chOff x="1078627" y="-2390593"/>
            <a:chExt cx="705201" cy="2820804"/>
          </a:xfrm>
        </p:grpSpPr>
        <p:sp>
          <p:nvSpPr>
            <p:cNvPr id="29" name="Rectangle 28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22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84435" y="5740419"/>
            <a:ext cx="8251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our head, let’s sort them.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68977" y="2936809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35" name="Right Brace 34"/>
          <p:cNvSpPr/>
          <p:nvPr/>
        </p:nvSpPr>
        <p:spPr>
          <a:xfrm rot="5400000">
            <a:off x="4412657" y="1130892"/>
            <a:ext cx="642938" cy="8253815"/>
          </a:xfrm>
          <a:prstGeom prst="righ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e 35"/>
          <p:cNvSpPr/>
          <p:nvPr/>
        </p:nvSpPr>
        <p:spPr>
          <a:xfrm>
            <a:off x="257179" y="1585174"/>
            <a:ext cx="446759" cy="3213540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4510131" y="5542630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644" y="4283708"/>
            <a:ext cx="1932652" cy="2574292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384435" y="6259053"/>
            <a:ext cx="5405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Then find medians.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85162" y="2845511"/>
            <a:ext cx="632908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582529" y="2829809"/>
            <a:ext cx="632908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362998" y="2823740"/>
            <a:ext cx="632908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203763" y="2823740"/>
            <a:ext cx="601936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982584" y="2161816"/>
            <a:ext cx="632908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D1968A-7159-4648-9DCF-0C37981A4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6DE68-F71B-49C0-A53B-4D4C76C38775}" type="datetime1">
              <a:rPr lang="en-US" smtClean="0"/>
              <a:t>12/26/2023</a:t>
            </a:fld>
            <a:endParaRPr lang="en-US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D7A9A6E6-37B9-4ADD-9BE3-54814F16D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9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95022"/>
          </a:xfrm>
        </p:spPr>
        <p:txBody>
          <a:bodyPr/>
          <a:lstStyle/>
          <a:p>
            <a:r>
              <a:rPr lang="en-US" dirty="0"/>
              <a:t>Proof by picture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108750" y="1561000"/>
            <a:ext cx="632908" cy="3213540"/>
            <a:chOff x="1078627" y="-2390593"/>
            <a:chExt cx="705201" cy="3526005"/>
          </a:xfrm>
        </p:grpSpPr>
        <p:sp>
          <p:nvSpPr>
            <p:cNvPr id="6" name="Rectangle 5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15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567171" y="1585174"/>
            <a:ext cx="632908" cy="3213540"/>
            <a:chOff x="1078627" y="-2390593"/>
            <a:chExt cx="705201" cy="3526005"/>
          </a:xfrm>
        </p:grpSpPr>
        <p:sp>
          <p:nvSpPr>
            <p:cNvPr id="12" name="Rectangle 11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35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755888" y="1561000"/>
            <a:ext cx="632908" cy="3213540"/>
            <a:chOff x="1078627" y="-2390593"/>
            <a:chExt cx="705201" cy="3526005"/>
          </a:xfrm>
        </p:grpSpPr>
        <p:sp>
          <p:nvSpPr>
            <p:cNvPr id="18" name="Rectangle 17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12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024207" y="1588836"/>
            <a:ext cx="632908" cy="3213540"/>
            <a:chOff x="1078627" y="-2390593"/>
            <a:chExt cx="705201" cy="3526005"/>
          </a:xfrm>
        </p:grpSpPr>
        <p:sp>
          <p:nvSpPr>
            <p:cNvPr id="24" name="Rectangle 23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70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417672" y="2227882"/>
            <a:ext cx="632908" cy="2570832"/>
            <a:chOff x="1078627" y="-2390593"/>
            <a:chExt cx="705201" cy="2820804"/>
          </a:xfrm>
        </p:grpSpPr>
        <p:sp>
          <p:nvSpPr>
            <p:cNvPr id="30" name="Rectangle 29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22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-68977" y="2936809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35" name="Right Brace 34"/>
          <p:cNvSpPr/>
          <p:nvPr/>
        </p:nvSpPr>
        <p:spPr>
          <a:xfrm rot="5400000">
            <a:off x="4412657" y="1130892"/>
            <a:ext cx="642938" cy="8253815"/>
          </a:xfrm>
          <a:prstGeom prst="righ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e 35"/>
          <p:cNvSpPr/>
          <p:nvPr/>
        </p:nvSpPr>
        <p:spPr>
          <a:xfrm>
            <a:off x="257179" y="1585174"/>
            <a:ext cx="446759" cy="3213540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4510131" y="5542630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0558" y="6148815"/>
            <a:ext cx="8251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Then let’s sort them by the median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B74F21-E26D-4ECE-8919-D8700F8E1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0327E-7862-4513-96A3-C9FD5A663C36}" type="datetime1">
              <a:rPr lang="en-US" smtClean="0"/>
              <a:t>12/26/2023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7F9F2F-AA1C-435E-B761-FFFACEAFE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57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More practice with the Substitution Method.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Return of the Substitution Method.</a:t>
            </a:r>
          </a:p>
        </p:txBody>
      </p:sp>
      <p:sp>
        <p:nvSpPr>
          <p:cNvPr id="4" name="Down Arrow 3"/>
          <p:cNvSpPr/>
          <p:nvPr/>
        </p:nvSpPr>
        <p:spPr>
          <a:xfrm rot="3225931">
            <a:off x="7692193" y="975207"/>
            <a:ext cx="698270" cy="1030779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BD2949-43AC-48D2-972A-C2A378668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E1F96-B462-4689-ACA4-54DFB5808721}" type="datetime1">
              <a:rPr lang="en-US" smtClean="0"/>
              <a:t>12/26/2023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E4728-9DB5-4A0F-AB37-E56D62C96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1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0848"/>
          </a:xfrm>
        </p:spPr>
        <p:txBody>
          <a:bodyPr/>
          <a:lstStyle/>
          <a:p>
            <a:r>
              <a:rPr lang="en-US" dirty="0"/>
              <a:t>Proof by picture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108750" y="1561000"/>
            <a:ext cx="632908" cy="3213540"/>
            <a:chOff x="1078627" y="-2390593"/>
            <a:chExt cx="705201" cy="3526005"/>
          </a:xfrm>
        </p:grpSpPr>
        <p:sp>
          <p:nvSpPr>
            <p:cNvPr id="5" name="Rectangle 4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15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567171" y="1585174"/>
            <a:ext cx="632908" cy="3213540"/>
            <a:chOff x="1078627" y="-2390593"/>
            <a:chExt cx="705201" cy="3526005"/>
          </a:xfrm>
        </p:grpSpPr>
        <p:sp>
          <p:nvSpPr>
            <p:cNvPr id="11" name="Rectangle 10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35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755888" y="1561000"/>
            <a:ext cx="632908" cy="3213540"/>
            <a:chOff x="1078627" y="-2390593"/>
            <a:chExt cx="705201" cy="3526005"/>
          </a:xfrm>
        </p:grpSpPr>
        <p:sp>
          <p:nvSpPr>
            <p:cNvPr id="17" name="Rectangle 16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12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024207" y="1588836"/>
            <a:ext cx="632908" cy="3213540"/>
            <a:chOff x="1078627" y="-2390593"/>
            <a:chExt cx="705201" cy="3526005"/>
          </a:xfrm>
        </p:grpSpPr>
        <p:sp>
          <p:nvSpPr>
            <p:cNvPr id="23" name="Rectangle 22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70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417672" y="2227882"/>
            <a:ext cx="632908" cy="2570832"/>
            <a:chOff x="1078627" y="-2390593"/>
            <a:chExt cx="705201" cy="2820804"/>
          </a:xfrm>
        </p:grpSpPr>
        <p:sp>
          <p:nvSpPr>
            <p:cNvPr id="29" name="Rectangle 28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22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22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-68977" y="2936809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34" name="Right Brace 33"/>
          <p:cNvSpPr/>
          <p:nvPr/>
        </p:nvSpPr>
        <p:spPr>
          <a:xfrm rot="5400000">
            <a:off x="4412657" y="1130892"/>
            <a:ext cx="642938" cy="8253815"/>
          </a:xfrm>
          <a:prstGeom prst="righ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>
            <a:off x="257179" y="1585174"/>
            <a:ext cx="446759" cy="3213540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510131" y="5542630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71486" y="6131096"/>
            <a:ext cx="791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median of the medians is 7.  That’s our pivot!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FFC44F-6B42-4D3B-A26B-F44162801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62230-0674-4549-82E0-154E875CD780}" type="datetime1">
              <a:rPr lang="en-US" smtClean="0"/>
              <a:t>12/26/2023</a:t>
            </a:fld>
            <a:endParaRPr lang="en-US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618F21E7-A797-4AEF-8D73-D27039171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233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0848"/>
          </a:xfrm>
        </p:spPr>
        <p:txBody>
          <a:bodyPr/>
          <a:lstStyle/>
          <a:p>
            <a:r>
              <a:rPr lang="en-US" dirty="0"/>
              <a:t>Proof by picture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108750" y="1561000"/>
            <a:ext cx="632908" cy="3213540"/>
            <a:chOff x="1078627" y="-2390593"/>
            <a:chExt cx="705201" cy="3526005"/>
          </a:xfrm>
        </p:grpSpPr>
        <p:sp>
          <p:nvSpPr>
            <p:cNvPr id="5" name="Rectangle 4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15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567171" y="1585174"/>
            <a:ext cx="632908" cy="3213540"/>
            <a:chOff x="1078627" y="-2390593"/>
            <a:chExt cx="705201" cy="3526005"/>
          </a:xfrm>
        </p:grpSpPr>
        <p:sp>
          <p:nvSpPr>
            <p:cNvPr id="11" name="Rectangle 10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35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755888" y="1561000"/>
            <a:ext cx="632908" cy="3213540"/>
            <a:chOff x="1078627" y="-2390593"/>
            <a:chExt cx="705201" cy="3526005"/>
          </a:xfrm>
        </p:grpSpPr>
        <p:sp>
          <p:nvSpPr>
            <p:cNvPr id="17" name="Rectangle 16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12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024207" y="1588836"/>
            <a:ext cx="632908" cy="3213540"/>
            <a:chOff x="1078627" y="-2390593"/>
            <a:chExt cx="705201" cy="3526005"/>
          </a:xfrm>
        </p:grpSpPr>
        <p:sp>
          <p:nvSpPr>
            <p:cNvPr id="23" name="Rectangle 22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70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417672" y="2227882"/>
            <a:ext cx="632908" cy="2570832"/>
            <a:chOff x="1078627" y="-2390593"/>
            <a:chExt cx="705201" cy="2820804"/>
          </a:xfrm>
        </p:grpSpPr>
        <p:sp>
          <p:nvSpPr>
            <p:cNvPr id="29" name="Rectangle 28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22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22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-68977" y="2936809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34" name="Right Brace 33"/>
          <p:cNvSpPr/>
          <p:nvPr/>
        </p:nvSpPr>
        <p:spPr>
          <a:xfrm rot="5400000">
            <a:off x="4412657" y="1130892"/>
            <a:ext cx="642938" cy="8253815"/>
          </a:xfrm>
          <a:prstGeom prst="righ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>
            <a:off x="257179" y="1585174"/>
            <a:ext cx="446759" cy="3213540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510131" y="5542630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71486" y="6131096"/>
            <a:ext cx="791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many elements are SMALLER than the pivot?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50580" y="47083"/>
            <a:ext cx="406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7400"/>
                </a:solidFill>
              </a:rPr>
              <a:t>We will show that lots of elements are smaller than the pivot, hence not too many are larger than the pivot.</a:t>
            </a:r>
          </a:p>
        </p:txBody>
      </p:sp>
      <p:sp>
        <p:nvSpPr>
          <p:cNvPr id="38" name="Date Placeholder 37">
            <a:extLst>
              <a:ext uri="{FF2B5EF4-FFF2-40B4-BE49-F238E27FC236}">
                <a16:creationId xmlns:a16="http://schemas.microsoft.com/office/drawing/2014/main" id="{7F94D377-762C-45C8-856A-6C9F41AE6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1E4A0-9FC7-476A-B268-A6AE7C35B173}" type="datetime1">
              <a:rPr lang="en-US" smtClean="0"/>
              <a:t>12/26/2023</a:t>
            </a:fld>
            <a:endParaRPr lang="en-US"/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C6E8555E-C0EB-44D3-B44D-351670DDD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6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0848"/>
          </a:xfrm>
        </p:spPr>
        <p:txBody>
          <a:bodyPr/>
          <a:lstStyle/>
          <a:p>
            <a:r>
              <a:rPr lang="en-US" dirty="0"/>
              <a:t>Proof by picture</a:t>
            </a:r>
          </a:p>
        </p:txBody>
      </p:sp>
      <p:sp>
        <p:nvSpPr>
          <p:cNvPr id="5" name="Rectangle 4"/>
          <p:cNvSpPr/>
          <p:nvPr/>
        </p:nvSpPr>
        <p:spPr>
          <a:xfrm>
            <a:off x="6108750" y="1561000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Rectangle 5"/>
          <p:cNvSpPr/>
          <p:nvPr/>
        </p:nvSpPr>
        <p:spPr>
          <a:xfrm>
            <a:off x="6108750" y="220370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6108750" y="2846416"/>
            <a:ext cx="632908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/>
          <p:cNvSpPr/>
          <p:nvPr/>
        </p:nvSpPr>
        <p:spPr>
          <a:xfrm>
            <a:off x="6108750" y="3489124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Rectangle 8"/>
          <p:cNvSpPr/>
          <p:nvPr/>
        </p:nvSpPr>
        <p:spPr>
          <a:xfrm>
            <a:off x="6108750" y="4131832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67171" y="1585174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67171" y="2227882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67171" y="2870590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67171" y="351329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67171" y="4156006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755888" y="1561000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755888" y="220370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755888" y="2846416"/>
            <a:ext cx="632908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755888" y="3489124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755888" y="4131832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24207" y="1588836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24207" y="2231544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24207" y="2874252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024207" y="3516960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24207" y="415966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417672" y="2227882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417672" y="2870590"/>
            <a:ext cx="632908" cy="6427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417672" y="351329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417672" y="4156006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68977" y="2936809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34" name="Right Brace 33"/>
          <p:cNvSpPr/>
          <p:nvPr/>
        </p:nvSpPr>
        <p:spPr>
          <a:xfrm rot="5400000">
            <a:off x="4412657" y="1130892"/>
            <a:ext cx="642938" cy="8253815"/>
          </a:xfrm>
          <a:prstGeom prst="righ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>
            <a:off x="257179" y="1585174"/>
            <a:ext cx="446759" cy="3213540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510131" y="5542630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71486" y="6131096"/>
            <a:ext cx="791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At least these ones: everything above and to the left.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84E449-3421-4D68-A79D-055623896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D2B0-04E2-4CC6-B7D9-06ACEE2E8154}" type="datetime1">
              <a:rPr lang="en-US" smtClean="0"/>
              <a:t>12/26/2023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F3FD7-3A51-41A9-9E99-47C02221F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324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0848"/>
          </a:xfrm>
        </p:spPr>
        <p:txBody>
          <a:bodyPr/>
          <a:lstStyle/>
          <a:p>
            <a:r>
              <a:rPr lang="en-US" dirty="0"/>
              <a:t>Proof by picture</a:t>
            </a:r>
          </a:p>
        </p:txBody>
      </p:sp>
      <p:sp>
        <p:nvSpPr>
          <p:cNvPr id="5" name="Rectangle 4"/>
          <p:cNvSpPr/>
          <p:nvPr/>
        </p:nvSpPr>
        <p:spPr>
          <a:xfrm>
            <a:off x="6108750" y="1561000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Rectangle 5"/>
          <p:cNvSpPr/>
          <p:nvPr/>
        </p:nvSpPr>
        <p:spPr>
          <a:xfrm>
            <a:off x="6108750" y="220370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6108750" y="2846416"/>
            <a:ext cx="632908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/>
          <p:cNvSpPr/>
          <p:nvPr/>
        </p:nvSpPr>
        <p:spPr>
          <a:xfrm>
            <a:off x="6108750" y="3489124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Rectangle 8"/>
          <p:cNvSpPr/>
          <p:nvPr/>
        </p:nvSpPr>
        <p:spPr>
          <a:xfrm>
            <a:off x="6108750" y="4131832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67171" y="1585174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67171" y="2227882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67171" y="2870590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67171" y="351329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67171" y="4156006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755888" y="1561000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755888" y="220370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755888" y="2846416"/>
            <a:ext cx="632908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755888" y="3489124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755888" y="4131832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24207" y="1588836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24207" y="2231544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24207" y="2874252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024207" y="3516960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24207" y="415966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417672" y="2227882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417672" y="2870590"/>
            <a:ext cx="632908" cy="6427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417672" y="351329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417672" y="4156006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68977" y="2936809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34" name="Right Brace 33"/>
          <p:cNvSpPr/>
          <p:nvPr/>
        </p:nvSpPr>
        <p:spPr>
          <a:xfrm rot="5400000">
            <a:off x="4412657" y="1130892"/>
            <a:ext cx="642938" cy="8253815"/>
          </a:xfrm>
          <a:prstGeom prst="rightBrace">
            <a:avLst>
              <a:gd name="adj1" fmla="val 8333"/>
              <a:gd name="adj2" fmla="val 26285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>
            <a:off x="257179" y="1585174"/>
            <a:ext cx="446759" cy="3213540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6446584" y="5482390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155033" y="5521170"/>
                <a:ext cx="8706001" cy="1168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many of those are there?</a:t>
                </a:r>
              </a:p>
              <a:p>
                <a:r>
                  <a:rPr lang="en-US" sz="2800" b="0" dirty="0"/>
                  <a:t>                             at least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3⋅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⌈"/>
                            <m:endChr m:val="⌉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sz="2800" b="0" i="1" smtClean="0">
                            <a:latin typeface="Cambria Math" charset="0"/>
                          </a:rPr>
                          <m:t>−2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33" y="5521170"/>
                <a:ext cx="8706001" cy="1168077"/>
              </a:xfrm>
              <a:prstGeom prst="rect">
                <a:avLst/>
              </a:prstGeom>
              <a:blipFill rotWithShape="0">
                <a:blip r:embed="rId2"/>
                <a:stretch>
                  <a:fillRect l="-1400" t="-5236" b="-5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200369" y="317816"/>
                <a:ext cx="2997774" cy="10608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3⋅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⌈"/>
                            <m:endChr m:val="⌉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of these, but then one of them could have been the “leftovers” group.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369" y="317816"/>
                <a:ext cx="2997774" cy="1060868"/>
              </a:xfrm>
              <a:prstGeom prst="rect">
                <a:avLst/>
              </a:prstGeom>
              <a:blipFill rotWithShape="0">
                <a:blip r:embed="rId3"/>
                <a:stretch>
                  <a:fillRect l="-1626" b="-8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>
            <a:stCxn id="3" idx="1"/>
          </p:cNvCxnSpPr>
          <p:nvPr/>
        </p:nvCxnSpPr>
        <p:spPr>
          <a:xfrm flipH="1">
            <a:off x="1614713" y="848250"/>
            <a:ext cx="3585656" cy="6175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" idx="1"/>
          </p:cNvCxnSpPr>
          <p:nvPr/>
        </p:nvCxnSpPr>
        <p:spPr>
          <a:xfrm flipH="1">
            <a:off x="3157677" y="848250"/>
            <a:ext cx="2042692" cy="6490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E9626-AB87-4F10-A124-431279567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07E5D-D8CA-44CB-BEDA-E3F39E9A6D1D}" type="datetime1">
              <a:rPr lang="en-US" smtClean="0"/>
              <a:t>12/26/2023</a:t>
            </a:fld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8D3B70C-DA26-435E-BD1E-C273F5ED2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8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0848"/>
          </a:xfrm>
        </p:spPr>
        <p:txBody>
          <a:bodyPr/>
          <a:lstStyle/>
          <a:p>
            <a:r>
              <a:rPr lang="en-US" dirty="0"/>
              <a:t>Proof by picture</a:t>
            </a:r>
          </a:p>
        </p:txBody>
      </p:sp>
      <p:sp>
        <p:nvSpPr>
          <p:cNvPr id="5" name="Rectangle 4"/>
          <p:cNvSpPr/>
          <p:nvPr/>
        </p:nvSpPr>
        <p:spPr>
          <a:xfrm>
            <a:off x="6108750" y="1561000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Rectangle 5"/>
          <p:cNvSpPr/>
          <p:nvPr/>
        </p:nvSpPr>
        <p:spPr>
          <a:xfrm>
            <a:off x="6108750" y="220370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6108750" y="2846416"/>
            <a:ext cx="632908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/>
          <p:cNvSpPr/>
          <p:nvPr/>
        </p:nvSpPr>
        <p:spPr>
          <a:xfrm>
            <a:off x="6108750" y="3489124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Rectangle 8"/>
          <p:cNvSpPr/>
          <p:nvPr/>
        </p:nvSpPr>
        <p:spPr>
          <a:xfrm>
            <a:off x="6108750" y="4131832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67171" y="1585174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67171" y="2227882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67171" y="2870590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67171" y="351329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67171" y="4156006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755888" y="1561000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755888" y="220370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755888" y="2846416"/>
            <a:ext cx="632908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755888" y="3489124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755888" y="4131832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24207" y="1588836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24207" y="2231544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24207" y="2874252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024207" y="3516960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24207" y="415966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417672" y="2227882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417672" y="2870590"/>
            <a:ext cx="632908" cy="6427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417672" y="351329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417672" y="4156006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68977" y="2936809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34" name="Right Brace 33"/>
          <p:cNvSpPr/>
          <p:nvPr/>
        </p:nvSpPr>
        <p:spPr>
          <a:xfrm rot="5400000">
            <a:off x="4412657" y="867888"/>
            <a:ext cx="642938" cy="8253815"/>
          </a:xfrm>
          <a:prstGeom prst="rightBrace">
            <a:avLst>
              <a:gd name="adj1" fmla="val 8333"/>
              <a:gd name="adj2" fmla="val 26285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>
            <a:off x="257179" y="1585174"/>
            <a:ext cx="446759" cy="3213540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6741658" y="5057365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155033" y="5441422"/>
                <a:ext cx="8706001" cy="1332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So how many are LARGER than the pivot?  At most…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−1 −3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−2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7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10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+5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33" y="5441422"/>
                <a:ext cx="8706001" cy="1332673"/>
              </a:xfrm>
              <a:prstGeom prst="rect">
                <a:avLst/>
              </a:prstGeom>
              <a:blipFill>
                <a:blip r:embed="rId2"/>
                <a:stretch>
                  <a:fillRect l="-1458" t="-3774"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755888" y="5930338"/>
                <a:ext cx="1475870" cy="843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4"/>
                    </a:solidFill>
                  </a:rPr>
                  <a:t>Remember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5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888" y="5930338"/>
                <a:ext cx="1475870" cy="843757"/>
              </a:xfrm>
              <a:prstGeom prst="rect">
                <a:avLst/>
              </a:prstGeom>
              <a:blipFill>
                <a:blip r:embed="rId3"/>
                <a:stretch>
                  <a:fillRect l="-3419" t="-2985"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AF806D4-7E42-4CD1-8AF1-8479F4495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D233C-F69B-4808-BA6F-37E78CE15FA4}" type="datetime1">
              <a:rPr lang="en-US" smtClean="0"/>
              <a:t>12/26/2023</a:t>
            </a:fld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4E7CE6F-AB01-4E0B-9DD4-B37A28804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 was one part of the lemma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Lemma: </a:t>
                </a:r>
                <a:r>
                  <a:rPr lang="en-US" dirty="0"/>
                  <a:t>If L and R are as in the algorithm SELECT given above, then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</m:d>
                      <m:r>
                        <a:rPr lang="en-US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7</m:t>
                          </m:r>
                          <m: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+5</m:t>
                      </m:r>
                    </m:oMath>
                  </m:oMathPara>
                </a14:m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7</m:t>
                          </m:r>
                          <m: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+5</m:t>
                      </m:r>
                    </m:oMath>
                  </m:oMathPara>
                </a14:m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495300" y="5289551"/>
            <a:ext cx="84915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other part is exactly the same.</a:t>
            </a:r>
          </a:p>
        </p:txBody>
      </p:sp>
      <p:sp>
        <p:nvSpPr>
          <p:cNvPr id="5" name="Oval 4"/>
          <p:cNvSpPr/>
          <p:nvPr/>
        </p:nvSpPr>
        <p:spPr>
          <a:xfrm>
            <a:off x="2707482" y="3500438"/>
            <a:ext cx="4029075" cy="1457325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514E044-3802-4A37-A2C1-337627D74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AAFC6-5BCF-4EB9-83EC-E2A2B6DE0221}" type="datetime1">
              <a:rPr lang="en-US" smtClean="0"/>
              <a:t>12/26/2023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1C51EF-BDFC-4475-B60F-654ABC896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6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More practice with the Substitution Method.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solution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accent4"/>
                </a:solidFill>
              </a:rPr>
              <a:t>The outline of the algorithm.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accent4"/>
                </a:solidFill>
              </a:rPr>
              <a:t>How to pick the pivot.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Return of the Substitution Method.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(If time) Proof of that Lemma.</a:t>
            </a:r>
          </a:p>
        </p:txBody>
      </p:sp>
      <p:sp>
        <p:nvSpPr>
          <p:cNvPr id="4" name="Down Arrow 3"/>
          <p:cNvSpPr/>
          <p:nvPr/>
        </p:nvSpPr>
        <p:spPr>
          <a:xfrm rot="5400000">
            <a:off x="2378114" y="5313290"/>
            <a:ext cx="698270" cy="1030779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80E97A-D01D-A44A-ADBA-31970C9DA228}"/>
              </a:ext>
            </a:extLst>
          </p:cNvPr>
          <p:cNvSpPr txBox="1">
            <a:spLocks/>
          </p:cNvSpPr>
          <p:nvPr/>
        </p:nvSpPr>
        <p:spPr>
          <a:xfrm>
            <a:off x="628650" y="520301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Recap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1FE0A-F47C-4CB6-998D-119BEE055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8EC87-24FC-46E9-BD83-B4D1567D3E25}" type="datetime1">
              <a:rPr lang="en-US" smtClean="0"/>
              <a:t>12/26/2023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B02EF9-AA97-4CD4-B5A7-9AB470146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085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63599"/>
          </a:xfrm>
        </p:spPr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2810"/>
            <a:ext cx="8143874" cy="4351338"/>
          </a:xfrm>
        </p:spPr>
        <p:txBody>
          <a:bodyPr>
            <a:normAutofit/>
          </a:bodyPr>
          <a:lstStyle/>
          <a:p>
            <a:r>
              <a:rPr lang="en-US" dirty="0"/>
              <a:t>Substitution method can work when the master theorem doesn’t.</a:t>
            </a:r>
          </a:p>
          <a:p>
            <a:pPr lvl="1"/>
            <a:endParaRPr lang="en-US" dirty="0"/>
          </a:p>
          <a:p>
            <a:r>
              <a:rPr lang="en-US" dirty="0"/>
              <a:t>One place we needed it was for SELECT.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Which we can do in time O(n)!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92942-7F6D-4E6E-9F73-717697C60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91D35-4891-4F40-BB72-17C540C7722B}" type="datetime1">
              <a:rPr lang="en-US" smtClean="0"/>
              <a:t>12/26/2023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5FEAD-6377-4047-AE66-DFCCD60CD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5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92174"/>
          </a:xfrm>
        </p:spPr>
        <p:txBody>
          <a:bodyPr/>
          <a:lstStyle/>
          <a:p>
            <a:r>
              <a:rPr lang="en-US"/>
              <a:t>Next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57301"/>
            <a:ext cx="7886700" cy="1450975"/>
          </a:xfrm>
        </p:spPr>
        <p:txBody>
          <a:bodyPr/>
          <a:lstStyle/>
          <a:p>
            <a:r>
              <a:rPr lang="en-US" dirty="0" err="1"/>
              <a:t>QuickSort</a:t>
            </a:r>
            <a:r>
              <a:rPr lang="en-US" dirty="0"/>
              <a:t>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6205E-6F8E-4E50-9267-1EA8600AE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57B6F-D096-4A67-8844-1FFFF10172D1}" type="datetime1">
              <a:rPr lang="en-US" smtClean="0"/>
              <a:t>12/26/2023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45254-3EA1-4530-89CE-9D1FAEA2C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484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63240" y="1144588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Lecture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30310" y="4730047"/>
            <a:ext cx="2284703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QuickSort</a:t>
            </a:r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9AD73-67AD-4B75-90DF-8454FE42D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A5105-F2D5-46ED-82CC-751A35021BB6}" type="datetime1">
              <a:rPr lang="en-US" smtClean="0"/>
              <a:t>12/26/2023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387EF3-260C-457C-9919-EEBCC731D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335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A fun recurrence relation</a:t>
            </a:r>
            <a:endParaRPr lang="en-US" sz="6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2075007"/>
                <a:ext cx="788670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5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7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10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&gt;10.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Base case: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charset="0"/>
                      </a:rPr>
                      <m:t>when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1≤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≤10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075007"/>
                <a:ext cx="7886700" cy="4351338"/>
              </a:xfrm>
              <a:blipFill>
                <a:blip r:embed="rId2"/>
                <a:stretch>
                  <a:fillRect l="-1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82F93A28-8380-DE49-B1CE-C72E372A3183}"/>
              </a:ext>
            </a:extLst>
          </p:cNvPr>
          <p:cNvSpPr/>
          <p:nvPr/>
        </p:nvSpPr>
        <p:spPr>
          <a:xfrm>
            <a:off x="6632294" y="3981691"/>
            <a:ext cx="2877462" cy="1152986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Athelas" charset="0"/>
                <a:ea typeface="Athelas" charset="0"/>
                <a:cs typeface="Athelas" charset="0"/>
              </a:rPr>
              <a:t>Apply here, the Master Theorem does NOT.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97B1E4-F8C7-9E4B-A088-BA7DC6A359E2}"/>
              </a:ext>
            </a:extLst>
          </p:cNvPr>
          <p:cNvSpPr txBox="1"/>
          <p:nvPr/>
        </p:nvSpPr>
        <p:spPr>
          <a:xfrm>
            <a:off x="7414271" y="6407320"/>
            <a:ext cx="1952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Jedi master Yoda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1FC524-A364-9C4C-B391-D7AD4BBDC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285" y="5009858"/>
            <a:ext cx="1180406" cy="1416487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D08780-9769-494C-875B-32EA59400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136BA-ED73-4F43-B308-C6B357307186}" type="datetime1">
              <a:rPr lang="en-US" smtClean="0"/>
              <a:t>12/26/2023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3B8CD51-4A9E-43A5-8968-6D17C0E1A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89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B0661D5-3082-2D65-7234-E6C1411035F1}"/>
              </a:ext>
            </a:extLst>
          </p:cNvPr>
          <p:cNvGrpSpPr/>
          <p:nvPr/>
        </p:nvGrpSpPr>
        <p:grpSpPr>
          <a:xfrm>
            <a:off x="736949" y="3136739"/>
            <a:ext cx="4652651" cy="3350872"/>
            <a:chOff x="736949" y="3136739"/>
            <a:chExt cx="4652651" cy="335087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6949" y="3136739"/>
              <a:ext cx="4652651" cy="335087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4918D71-603B-731E-157D-61B32A19D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61347" y="3656884"/>
              <a:ext cx="361855" cy="1905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99120"/>
            <a:ext cx="7886700" cy="1325563"/>
          </a:xfrm>
        </p:spPr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4683"/>
            <a:ext cx="8110746" cy="4351338"/>
          </a:xfrm>
        </p:spPr>
        <p:txBody>
          <a:bodyPr/>
          <a:lstStyle/>
          <a:p>
            <a:r>
              <a:rPr lang="en-US" dirty="0"/>
              <a:t>We saw a divide-and-conquer algorithm to solve the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dirty="0"/>
              <a:t> problem in time O(n) in the worst-case.</a:t>
            </a:r>
          </a:p>
          <a:p>
            <a:r>
              <a:rPr lang="en-US" dirty="0">
                <a:solidFill>
                  <a:srgbClr val="FF0000"/>
                </a:solidFill>
              </a:rPr>
              <a:t>It all came down to picking the pivot</a:t>
            </a:r>
            <a:r>
              <a:rPr lang="mr-IN" dirty="0">
                <a:solidFill>
                  <a:srgbClr val="FF0000"/>
                </a:solidFill>
              </a:rPr>
              <a:t>…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17894" y="4233689"/>
            <a:ext cx="300941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We choose a pivot </a:t>
            </a:r>
            <a:r>
              <a:rPr lang="en-US" b="1" dirty="0">
                <a:solidFill>
                  <a:schemeClr val="accent1"/>
                </a:solidFill>
              </a:rPr>
              <a:t>cleverly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29978" y="5330639"/>
            <a:ext cx="300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choose a pivot </a:t>
            </a:r>
            <a:r>
              <a:rPr lang="en-US" b="1" dirty="0">
                <a:solidFill>
                  <a:srgbClr val="FF0000"/>
                </a:solidFill>
              </a:rPr>
              <a:t>randomly.</a:t>
            </a:r>
          </a:p>
        </p:txBody>
      </p:sp>
      <p:cxnSp>
        <p:nvCxnSpPr>
          <p:cNvPr id="11" name="Straight Arrow Connector 10"/>
          <p:cNvCxnSpPr>
            <a:stCxn id="6" idx="1"/>
          </p:cNvCxnSpPr>
          <p:nvPr/>
        </p:nvCxnSpPr>
        <p:spPr>
          <a:xfrm flipH="1">
            <a:off x="5173884" y="4418355"/>
            <a:ext cx="544010" cy="45844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1"/>
          </p:cNvCxnSpPr>
          <p:nvPr/>
        </p:nvCxnSpPr>
        <p:spPr>
          <a:xfrm flipH="1">
            <a:off x="5173884" y="5515305"/>
            <a:ext cx="556094" cy="2616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BAC350-DFCA-48AC-8FBF-07A0190EA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98B7E-948A-4B3B-A898-47CBB1E4716C}" type="datetime1">
              <a:rPr lang="en-US" smtClean="0"/>
              <a:t>12/26/2023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5C75650-0D12-4F63-88CE-1D8C792B2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8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Randomized algorithms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81050" y="1690689"/>
            <a:ext cx="8401050" cy="1527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make some random choices during the algorithm.</a:t>
            </a:r>
          </a:p>
          <a:p>
            <a:r>
              <a:rPr lang="en-US" dirty="0"/>
              <a:t>We hope the algorithm works.</a:t>
            </a:r>
          </a:p>
          <a:p>
            <a:r>
              <a:rPr lang="en-US" dirty="0"/>
              <a:t>We hope the algorithm is fast.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725" y="4208702"/>
            <a:ext cx="3066143" cy="2146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2763" y="3712430"/>
            <a:ext cx="45688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a typeface="Courier" charset="0"/>
                <a:cs typeface="Courier" charset="0"/>
              </a:rPr>
              <a:t>e.g.,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400" dirty="0"/>
              <a:t> with a random pivot is a randomized algorithm.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Always works (aka, is correct).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Probably fast.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59F9CC-032E-5A41-9FB3-DFFE941477D9}"/>
              </a:ext>
            </a:extLst>
          </p:cNvPr>
          <p:cNvSpPr txBox="1"/>
          <p:nvPr/>
        </p:nvSpPr>
        <p:spPr>
          <a:xfrm>
            <a:off x="5869459" y="2245001"/>
            <a:ext cx="2879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For today we will look at algorithms that always work and are probably fast.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EAD032-5608-45D7-9B69-FD31717CC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04A1-C949-4007-BAD9-F51776AE9636}" type="datetime1">
              <a:rPr lang="en-US" smtClean="0"/>
              <a:t>12/26/2023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761A92-E13E-4D00-B478-022E6C647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0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659" y="2536311"/>
            <a:ext cx="2085611" cy="18744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670398" cy="4672254"/>
          </a:xfrm>
        </p:spPr>
        <p:txBody>
          <a:bodyPr>
            <a:normAutofit/>
          </a:bodyPr>
          <a:lstStyle/>
          <a:p>
            <a:r>
              <a:rPr lang="en-US" dirty="0"/>
              <a:t>How do we analyze randomized algorithms?</a:t>
            </a:r>
          </a:p>
          <a:p>
            <a:r>
              <a:rPr lang="en-US" dirty="0"/>
              <a:t>A few randomized algorithms for sorting.</a:t>
            </a: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BogoSort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QuickSort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>
                <a:solidFill>
                  <a:schemeClr val="accent4"/>
                </a:solidFill>
              </a:rPr>
              <a:t>BogoSort</a:t>
            </a:r>
            <a:r>
              <a:rPr lang="en-US" dirty="0"/>
              <a:t> is a pedagogical tool.</a:t>
            </a:r>
          </a:p>
          <a:p>
            <a:r>
              <a:rPr lang="en-US" dirty="0" err="1">
                <a:solidFill>
                  <a:schemeClr val="accent4"/>
                </a:solidFill>
              </a:rPr>
              <a:t>QuickSort</a:t>
            </a:r>
            <a:r>
              <a:rPr lang="en-US" dirty="0"/>
              <a:t> is important to know</a:t>
            </a:r>
            <a:r>
              <a:rPr lang="en-US" sz="1600" dirty="0">
                <a:solidFill>
                  <a:schemeClr val="accent4"/>
                </a:solidFill>
              </a:rPr>
              <a:t>.  (in contrast with </a:t>
            </a:r>
            <a:r>
              <a:rPr lang="en-US" sz="1600" dirty="0" err="1">
                <a:solidFill>
                  <a:schemeClr val="accent4"/>
                </a:solidFill>
              </a:rPr>
              <a:t>BogoSort</a:t>
            </a:r>
            <a:r>
              <a:rPr lang="mr-IN" sz="1600" dirty="0">
                <a:solidFill>
                  <a:schemeClr val="accent4"/>
                </a:solidFill>
              </a:rPr>
              <a:t>…</a:t>
            </a:r>
            <a:r>
              <a:rPr lang="en-US" sz="1600" dirty="0">
                <a:solidFill>
                  <a:schemeClr val="accent4"/>
                </a:solidFill>
              </a:rPr>
              <a:t>)</a:t>
            </a:r>
          </a:p>
        </p:txBody>
      </p:sp>
      <p:sp>
        <p:nvSpPr>
          <p:cNvPr id="5" name="Down Arrow 4"/>
          <p:cNvSpPr/>
          <p:nvPr/>
        </p:nvSpPr>
        <p:spPr>
          <a:xfrm rot="3984199">
            <a:off x="2783340" y="2349170"/>
            <a:ext cx="509286" cy="7523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9A92CDC-8EA8-4D68-A09D-15019B48A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3508B-B7AB-495F-B7DE-3266A2C657AD}" type="datetime1">
              <a:rPr lang="en-US" smtClean="0"/>
              <a:t>12/26/2023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060AA-23B2-4B69-A9BC-00F50FD11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9068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659" y="2536311"/>
            <a:ext cx="2085611" cy="18744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670398" cy="4672254"/>
          </a:xfrm>
        </p:spPr>
        <p:txBody>
          <a:bodyPr>
            <a:normAutofit/>
          </a:bodyPr>
          <a:lstStyle/>
          <a:p>
            <a:r>
              <a:rPr lang="en-US" dirty="0"/>
              <a:t>How do we analyze randomized algorithms?</a:t>
            </a:r>
          </a:p>
          <a:p>
            <a:r>
              <a:rPr lang="en-US" dirty="0"/>
              <a:t>A few randomized algorithms for sorting.</a:t>
            </a: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BogoSort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QuickSort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>
                <a:solidFill>
                  <a:schemeClr val="accent4"/>
                </a:solidFill>
              </a:rPr>
              <a:t>BogoSort</a:t>
            </a:r>
            <a:r>
              <a:rPr lang="en-US" dirty="0"/>
              <a:t> is a pedagogical tool.</a:t>
            </a:r>
          </a:p>
          <a:p>
            <a:r>
              <a:rPr lang="en-US" dirty="0" err="1">
                <a:solidFill>
                  <a:schemeClr val="accent4"/>
                </a:solidFill>
              </a:rPr>
              <a:t>QuickSort</a:t>
            </a:r>
            <a:r>
              <a:rPr lang="en-US" dirty="0"/>
              <a:t> is important to know</a:t>
            </a:r>
            <a:r>
              <a:rPr lang="en-US" sz="1600" dirty="0">
                <a:solidFill>
                  <a:schemeClr val="accent4"/>
                </a:solidFill>
              </a:rPr>
              <a:t>.  (in contrast with </a:t>
            </a:r>
            <a:r>
              <a:rPr lang="en-US" sz="1600" dirty="0" err="1">
                <a:solidFill>
                  <a:schemeClr val="accent4"/>
                </a:solidFill>
              </a:rPr>
              <a:t>BogoSort</a:t>
            </a:r>
            <a:r>
              <a:rPr lang="mr-IN" sz="1600" dirty="0">
                <a:solidFill>
                  <a:schemeClr val="accent4"/>
                </a:solidFill>
              </a:rPr>
              <a:t>…</a:t>
            </a:r>
            <a:r>
              <a:rPr lang="en-US" sz="1600" dirty="0">
                <a:solidFill>
                  <a:schemeClr val="accent4"/>
                </a:solidFill>
              </a:rPr>
              <a:t>)</a:t>
            </a:r>
          </a:p>
        </p:txBody>
      </p:sp>
      <p:sp>
        <p:nvSpPr>
          <p:cNvPr id="5" name="Down Arrow 4"/>
          <p:cNvSpPr/>
          <p:nvPr/>
        </p:nvSpPr>
        <p:spPr>
          <a:xfrm rot="3984199">
            <a:off x="2806490" y="2713406"/>
            <a:ext cx="509286" cy="7523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6F8C574-E6E9-4E14-A17F-E81D9B267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BB0F9-5E20-4DBF-93EC-FFE82FC5B416}" type="datetime1">
              <a:rPr lang="en-US" smtClean="0"/>
              <a:t>12/26/2023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9657C6-CBD2-4236-8D4D-157524847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3960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14553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 better randomized algorithm: </a:t>
            </a:r>
            <a:br>
              <a:rPr lang="en-US" dirty="0"/>
            </a:br>
            <a:r>
              <a:rPr lang="en-US" dirty="0" err="1">
                <a:solidFill>
                  <a:schemeClr val="accent4"/>
                </a:solidFill>
              </a:rPr>
              <a:t>QuickSort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8525"/>
            <a:ext cx="7886700" cy="3952875"/>
          </a:xfrm>
        </p:spPr>
        <p:txBody>
          <a:bodyPr/>
          <a:lstStyle/>
          <a:p>
            <a:r>
              <a:rPr lang="en-US" dirty="0"/>
              <a:t>Expected runtime O(</a:t>
            </a:r>
            <a:r>
              <a:rPr lang="en-US" dirty="0" err="1"/>
              <a:t>nlog</a:t>
            </a:r>
            <a:r>
              <a:rPr lang="en-US" dirty="0"/>
              <a:t>(n)).</a:t>
            </a:r>
          </a:p>
          <a:p>
            <a:endParaRPr lang="en-US" sz="1400" dirty="0"/>
          </a:p>
          <a:p>
            <a:r>
              <a:rPr lang="en-US" dirty="0"/>
              <a:t>Worst-case runtime O(n</a:t>
            </a:r>
            <a:r>
              <a:rPr lang="en-US" baseline="30000" dirty="0"/>
              <a:t>2</a:t>
            </a:r>
            <a:r>
              <a:rPr lang="en-US" dirty="0"/>
              <a:t>).</a:t>
            </a:r>
          </a:p>
          <a:p>
            <a:endParaRPr lang="en-US" sz="1600" dirty="0"/>
          </a:p>
          <a:p>
            <a:r>
              <a:rPr lang="en-US" dirty="0"/>
              <a:t>In practice works great!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E82E9-A532-46AD-B2AC-D820A91BE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50691-5834-402E-9C56-5BB4FBC70609}" type="datetime1">
              <a:rPr lang="en-US" smtClean="0"/>
              <a:t>12/26/2023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5D2213-ED91-4560-92FB-28FF7D800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83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07287"/>
            <a:ext cx="7886700" cy="1123829"/>
          </a:xfrm>
        </p:spPr>
        <p:txBody>
          <a:bodyPr/>
          <a:lstStyle/>
          <a:p>
            <a:r>
              <a:rPr lang="en-US" dirty="0"/>
              <a:t>Quicksort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88215" y="1694611"/>
            <a:ext cx="5040183" cy="718565"/>
            <a:chOff x="1573619" y="3296093"/>
            <a:chExt cx="5040183" cy="705201"/>
          </a:xfrm>
        </p:grpSpPr>
        <p:sp>
          <p:nvSpPr>
            <p:cNvPr id="7" name="Rectangle 6"/>
            <p:cNvSpPr/>
            <p:nvPr/>
          </p:nvSpPr>
          <p:spPr>
            <a:xfrm>
              <a:off x="1573619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7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30353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01219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73865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7002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17868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908601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343701" y="544383"/>
            <a:ext cx="2410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want to sort this array.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9261" y="1671348"/>
            <a:ext cx="2715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First, pick a “</a:t>
            </a:r>
            <a:r>
              <a:rPr lang="en-US" sz="2400" dirty="0">
                <a:solidFill>
                  <a:schemeClr val="accent1"/>
                </a:solidFill>
              </a:rPr>
              <a:t>pivot</a:t>
            </a:r>
            <a:r>
              <a:rPr lang="en-US" sz="2400" dirty="0"/>
              <a:t>.”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Do it at random.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494444" y="2564598"/>
            <a:ext cx="1549878" cy="967306"/>
            <a:chOff x="5494444" y="2564598"/>
            <a:chExt cx="1549878" cy="967306"/>
          </a:xfrm>
        </p:grpSpPr>
        <p:sp>
          <p:nvSpPr>
            <p:cNvPr id="17" name="Triangle 16"/>
            <p:cNvSpPr/>
            <p:nvPr/>
          </p:nvSpPr>
          <p:spPr>
            <a:xfrm>
              <a:off x="5782025" y="2564598"/>
              <a:ext cx="857471" cy="61415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94444" y="3162572"/>
              <a:ext cx="1549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random pivot!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50976" y="2858092"/>
            <a:ext cx="4107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Next, partition the array into “bigger than 5” or “less than 5”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714384" y="1718281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420587" y="170797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141844" y="170797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214578" y="2611870"/>
            <a:ext cx="19294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4"/>
                </a:solidFill>
              </a:rPr>
              <a:t>This PARTITION step takes time O(n).  (Notice that we don’t sort each half).</a:t>
            </a:r>
          </a:p>
          <a:p>
            <a:pPr algn="ctr"/>
            <a:r>
              <a:rPr lang="en-US" sz="1600" dirty="0">
                <a:solidFill>
                  <a:schemeClr val="accent4"/>
                </a:solidFill>
              </a:rPr>
              <a:t>[same as in SELECT]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855707" y="170797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587077" y="170797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282311" y="171550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011558" y="1694611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298085" y="4792897"/>
            <a:ext cx="266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L = array with things smaller than A[pivot]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899226" y="4792897"/>
            <a:ext cx="266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R = array with things larger than A[pivot]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39261" y="4285068"/>
            <a:ext cx="1780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Arrange them like so:</a:t>
            </a:r>
            <a:endParaRPr 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239261" y="5712044"/>
            <a:ext cx="2058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Recurse</a:t>
            </a:r>
            <a:r>
              <a:rPr lang="en-US" sz="2400" dirty="0"/>
              <a:t> on </a:t>
            </a:r>
          </a:p>
          <a:p>
            <a:r>
              <a:rPr lang="en-US" sz="2400" dirty="0"/>
              <a:t>L and R: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645878" y="5712043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899226" y="5712042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046821" y="5702723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853253" y="5702722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567800" y="5702723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798070" y="5702723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317575" y="5712043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97CDE4-7723-2E47-8815-B1086480FFAC}"/>
              </a:ext>
            </a:extLst>
          </p:cNvPr>
          <p:cNvSpPr txBox="1"/>
          <p:nvPr/>
        </p:nvSpPr>
        <p:spPr>
          <a:xfrm>
            <a:off x="5429204" y="121871"/>
            <a:ext cx="3645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For the rest of the lecture, assume all elements of A are distinct.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63827-EA79-46E3-BF68-3FAD96854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45B62-E4EB-4B09-B073-605D139037C7}" type="datetime1">
              <a:rPr lang="en-US" smtClean="0"/>
              <a:t>12/26/2023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F4684E9-04D7-4EA4-A7C9-E0E91E7BF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38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4.44444E-6 C 0.02882 -0.0155 0.05903 -0.03101 0.1 -0.04236 C 0.14097 -0.05393 0.21319 -0.07291 0.24444 -0.06828 C 0.27569 -0.06365 0.28785 -0.02986 0.2875 -0.01458 C 0.28733 0.00047 0.26441 0.02084 0.24306 0.02223 C 0.22188 0.02385 0.19167 0.00625 0.15972 -0.00555 C 0.12778 -0.01713 0.10122 -0.03495 0.05139 -0.04791 C 0.00174 -0.06088 -0.07986 -0.07986 -0.13889 -0.0831 C -0.19792 -0.08657 -0.27049 -0.08287 -0.30278 -0.06828 C -0.3349 -0.05393 -0.33299 -0.01134 -0.33194 0.00371 C -0.33073 0.01899 -0.31493 0.02084 -0.29583 0.02223 C -0.27656 0.02385 -0.25781 0.02315 -0.21667 0.01297 C -0.17535 0.00278 -0.12187 -0.02338 -0.04861 -0.03865 C 0.02483 -0.05416 0.17222 -0.09004 0.22361 -0.07939 C 0.275 -0.06898 0.27882 0.0044 0.25972 0.02408 C 0.2408 0.04399 0.1526 0.04445 0.10972 0.03889 C 0.06701 0.03334 0.00278 -0.00902 0.00278 -0.00879 " pathEditMode="relative" rAng="0" ptsTypes="AAAAAAAAAAAAAAA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-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0.00139 L 0.39271 0.35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18" y="17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51 -2.96296E-6 L 0.39878 0.34954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05" y="1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89 0.00139 L -0.32587 0.34213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97" y="1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7 0.00996 L -0.39322 0.33473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40" y="16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 0.01181 L -0.36841 0.34398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59" y="1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139 L -0.35313 0.33843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74" y="1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3 0.0176 L 0.0066 0.32824 " pathEditMode="relative" ptsTypes="AA">
                                      <p:cBhvr>
                                        <p:cTn id="5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  <p:bldP spid="25" grpId="0" animBg="1"/>
      <p:bldP spid="26" grpId="0" animBg="1"/>
      <p:bldP spid="27" grpId="0" animBg="1"/>
      <p:bldP spid="34" grpId="0"/>
      <p:bldP spid="28" grpId="0" animBg="1"/>
      <p:bldP spid="29" grpId="0" animBg="1"/>
      <p:bldP spid="30" grpId="0" animBg="1"/>
      <p:bldP spid="31" grpId="0" animBg="1"/>
      <p:bldP spid="32" grpId="0"/>
      <p:bldP spid="33" grpId="0"/>
      <p:bldP spid="35" grpId="0"/>
      <p:bldP spid="36" grpId="0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1437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PseudoCode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for what we just saw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274050" cy="4351338"/>
          </a:xfrm>
        </p:spPr>
        <p:txBody>
          <a:bodyPr/>
          <a:lstStyle/>
          <a:p>
            <a:r>
              <a:rPr lang="en-US" dirty="0" err="1"/>
              <a:t>QuickSort</a:t>
            </a:r>
            <a:r>
              <a:rPr lang="en-US" dirty="0"/>
              <a:t>(A)</a:t>
            </a:r>
            <a:r>
              <a:rPr lang="en-US" dirty="0">
                <a:solidFill>
                  <a:srgbClr val="7030A0"/>
                </a:solidFill>
              </a:rPr>
              <a:t>:</a:t>
            </a:r>
          </a:p>
          <a:p>
            <a:pPr lvl="1"/>
            <a:r>
              <a:rPr lang="en-US" b="1" dirty="0"/>
              <a:t>If </a:t>
            </a:r>
            <a:r>
              <a:rPr lang="en-US" dirty="0" err="1"/>
              <a:t>len</a:t>
            </a:r>
            <a:r>
              <a:rPr lang="en-US" dirty="0"/>
              <a:t>(A) &lt;= 1:</a:t>
            </a:r>
          </a:p>
          <a:p>
            <a:pPr lvl="2"/>
            <a:r>
              <a:rPr lang="en-US" sz="2400" b="1" dirty="0"/>
              <a:t>return</a:t>
            </a:r>
            <a:r>
              <a:rPr lang="en-US" sz="2400" dirty="0"/>
              <a:t> </a:t>
            </a:r>
          </a:p>
          <a:p>
            <a:pPr lvl="1"/>
            <a:r>
              <a:rPr lang="en-US" dirty="0"/>
              <a:t>Pick some x = A[</a:t>
            </a:r>
            <a:r>
              <a:rPr lang="en-US" dirty="0" err="1"/>
              <a:t>i</a:t>
            </a:r>
            <a:r>
              <a:rPr lang="en-US" dirty="0"/>
              <a:t>] at random.  Call this the </a:t>
            </a:r>
            <a:r>
              <a:rPr lang="en-US" b="1" dirty="0">
                <a:solidFill>
                  <a:srgbClr val="FF0000"/>
                </a:solidFill>
              </a:rPr>
              <a:t>pivot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PARTITION</a:t>
            </a:r>
            <a:r>
              <a:rPr lang="en-US" dirty="0"/>
              <a:t> the rest of A into: </a:t>
            </a:r>
          </a:p>
          <a:p>
            <a:pPr lvl="2"/>
            <a:r>
              <a:rPr lang="en-US" sz="2400" dirty="0">
                <a:solidFill>
                  <a:schemeClr val="accent4"/>
                </a:solidFill>
              </a:rPr>
              <a:t>L (less than x) and </a:t>
            </a:r>
          </a:p>
          <a:p>
            <a:pPr lvl="2"/>
            <a:r>
              <a:rPr lang="en-US" sz="2400" dirty="0">
                <a:solidFill>
                  <a:schemeClr val="accent4"/>
                </a:solidFill>
              </a:rPr>
              <a:t>R (greater than x)</a:t>
            </a:r>
          </a:p>
          <a:p>
            <a:pPr lvl="1"/>
            <a:r>
              <a:rPr lang="en-US" dirty="0"/>
              <a:t>Replace A with  [L, x, R]  </a:t>
            </a:r>
            <a:r>
              <a:rPr lang="en-US" dirty="0">
                <a:solidFill>
                  <a:schemeClr val="accent4"/>
                </a:solidFill>
              </a:rPr>
              <a:t>(that is, rearrange A in this order)</a:t>
            </a:r>
          </a:p>
          <a:p>
            <a:pPr lvl="1"/>
            <a:r>
              <a:rPr lang="en-US" dirty="0" err="1"/>
              <a:t>QuickSort</a:t>
            </a:r>
            <a:r>
              <a:rPr lang="en-US" dirty="0"/>
              <a:t>(L) </a:t>
            </a:r>
          </a:p>
          <a:p>
            <a:pPr lvl="1"/>
            <a:r>
              <a:rPr lang="en-US" dirty="0" err="1"/>
              <a:t>QuickSort</a:t>
            </a:r>
            <a:r>
              <a:rPr lang="en-US" dirty="0"/>
              <a:t>(R</a:t>
            </a:r>
            <a:r>
              <a:rPr lang="en-US" dirty="0">
                <a:solidFill>
                  <a:srgbClr val="7030A0"/>
                </a:solidFill>
              </a:rPr>
              <a:t>)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86400" y="3611301"/>
            <a:ext cx="21876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Assume that all elements of A are distinct.  How would you change this if that’s not the case?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8402" y="3611301"/>
            <a:ext cx="1056948" cy="99303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E1F80F-E24E-4885-BE90-0DD1D624F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6B6F5-D1B8-4725-B984-6311214D14A1}" type="datetime1">
              <a:rPr lang="en-US" smtClean="0"/>
              <a:t>12/26/2023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A4F6D-D93F-489A-8BAB-AD615446A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84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time?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3695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|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+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In an ideal world</a:t>
                </a:r>
                <a:r>
                  <a:rPr lang="mr-IN" dirty="0"/>
                  <a:t>…</a:t>
                </a:r>
                <a:endParaRPr lang="en-US" dirty="0"/>
              </a:p>
              <a:p>
                <a:pPr lvl="1"/>
                <a:r>
                  <a:rPr lang="en-US" dirty="0"/>
                  <a:t>if the pivot splits the array exactly in half</a:t>
                </a:r>
                <a:r>
                  <a:rPr lang="mr-IN" dirty="0"/>
                  <a:t>…</a:t>
                </a: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=2⋅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 algn="ctr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We’ve seen that a bunch: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𝑇</m:t>
                      </m:r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 = </m:t>
                      </m:r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i="1" dirty="0" err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  <m:func>
                        <m:func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dirty="0" err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func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).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36959"/>
              </a:xfrm>
              <a:blipFill>
                <a:blip r:embed="rId2"/>
                <a:stretch>
                  <a:fillRect l="-1447" t="-1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270"/>
                    </a14:imgEffect>
                    <a14:imgEffect>
                      <a14:saturation sat="9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28031" y="3461675"/>
            <a:ext cx="1912161" cy="1079237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20C2D0-5F4D-427A-A44F-AB936A586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2A473-2068-488A-A96C-63FA5ED52E47}" type="datetime1">
              <a:rPr lang="en-US" smtClean="0"/>
              <a:t>12/26/2023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C2D37-1BFB-433C-9216-F83DB86C9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4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808" y="208252"/>
            <a:ext cx="7886700" cy="1325563"/>
          </a:xfrm>
        </p:spPr>
        <p:txBody>
          <a:bodyPr/>
          <a:lstStyle/>
          <a:p>
            <a:r>
              <a:rPr lang="en-US" dirty="0"/>
              <a:t>The expected running time of </a:t>
            </a:r>
            <a:r>
              <a:rPr lang="en-US" dirty="0" err="1"/>
              <a:t>QuickSort</a:t>
            </a:r>
            <a:r>
              <a:rPr lang="en-US" dirty="0"/>
              <a:t> is O(</a:t>
            </a:r>
            <a:r>
              <a:rPr lang="en-US" dirty="0" err="1"/>
              <a:t>nlog</a:t>
            </a:r>
            <a:r>
              <a:rPr lang="en-US" dirty="0"/>
              <a:t>(n)).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28808" y="2506662"/>
                <a:ext cx="7886700" cy="36401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dPr>
                          <m:e>
                            <m:r>
                              <a:rPr lang="en-US" sz="2400" i="1" dirty="0" smtClean="0">
                                <a:latin typeface="Cambria Math" charset="0"/>
                                <a:sym typeface="Wingdings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sz="2400" i="1" dirty="0" smtClean="0">
                        <a:latin typeface="Cambria Math" charset="0"/>
                        <a:sym typeface="Wingdings"/>
                      </a:rPr>
                      <m:t>= </m:t>
                    </m:r>
                    <m:r>
                      <a:rPr lang="en-US" sz="2400" i="1" dirty="0" smtClean="0">
                        <a:latin typeface="Cambria Math" charset="0"/>
                        <a:sym typeface="Wingdings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dPr>
                          <m:e>
                            <m:r>
                              <a:rPr lang="en-US" sz="2400" i="1" dirty="0" smtClean="0">
                                <a:latin typeface="Cambria Math" charset="0"/>
                                <a:sym typeface="Wingdings"/>
                              </a:rPr>
                              <m:t>𝑅</m:t>
                            </m:r>
                          </m:e>
                        </m:d>
                      </m:e>
                    </m:d>
                    <m:r>
                      <a:rPr lang="en-US" sz="2400" i="1" dirty="0" smtClean="0">
                        <a:latin typeface="Cambria Math" charset="0"/>
                        <a:sym typeface="Wingdings"/>
                      </a:rPr>
                      <m:t>=</m:t>
                    </m:r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fPr>
                      <m:num>
                        <m:r>
                          <a:rPr lang="en-US" sz="2400" i="1" dirty="0" smtClean="0">
                            <a:latin typeface="Cambria Math" charset="0"/>
                            <a:sym typeface="Wingdings"/>
                          </a:rPr>
                          <m:t>𝑛</m:t>
                        </m:r>
                        <m:r>
                          <a:rPr lang="en-US" sz="2400" b="0" i="1" dirty="0" smtClean="0">
                            <a:latin typeface="Cambria Math" charset="0"/>
                            <a:sym typeface="Wingdings"/>
                          </a:rPr>
                          <m:t>−1</m:t>
                        </m:r>
                      </m:num>
                      <m:den>
                        <m:r>
                          <a:rPr lang="en-US" sz="2400" i="1" dirty="0" smtClean="0">
                            <a:latin typeface="Cambria Math" charset="0"/>
                            <a:sym typeface="Wingdings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>
                    <a:sym typeface="Wingdings"/>
                  </a:rPr>
                  <a:t>.</a:t>
                </a:r>
              </a:p>
              <a:p>
                <a:pPr lvl="1"/>
                <a:r>
                  <a:rPr lang="en-US" sz="2000" dirty="0">
                    <a:solidFill>
                      <a:schemeClr val="accent4"/>
                    </a:solidFill>
                    <a:sym typeface="Wingdings"/>
                  </a:rPr>
                  <a:t>The expected number of items on each side of the pivot is half of the things.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8808" y="2506662"/>
                <a:ext cx="7886700" cy="3640138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220133" y="1758628"/>
            <a:ext cx="20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Proof:</a:t>
            </a:r>
          </a:p>
        </p:txBody>
      </p:sp>
      <p:sp>
        <p:nvSpPr>
          <p:cNvPr id="9" name="Rectangle 8"/>
          <p:cNvSpPr/>
          <p:nvPr/>
        </p:nvSpPr>
        <p:spPr>
          <a:xfrm>
            <a:off x="1086092" y="1714600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*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C647C-F3A4-4B6D-8337-FEC7318B0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0FE49-C871-4BCC-8744-D84BDF6FAC8F}" type="datetime1">
              <a:rPr lang="en-US" smtClean="0"/>
              <a:t>12/26/2023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2EB85-64CD-4E19-A1FD-69C7CB26E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43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4106C7A-8D00-2B4C-9E98-64D78600D6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Aside</a:t>
                </a:r>
                <a:br>
                  <a:rPr lang="en-US" dirty="0"/>
                </a:br>
                <a:r>
                  <a:rPr lang="en-US" dirty="0"/>
                  <a:t>why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4106C7A-8D00-2B4C-9E98-64D78600D6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33" t="-15238" b="-1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DF8526-C257-894B-8763-F3AECDB86E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013855"/>
                <a:ext cx="7886700" cy="4351338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by symmetry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because L and R make up everything except the pivot.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By linearity of expectation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Plugging in the first bullet point.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Solving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DF8526-C257-894B-8763-F3AECDB86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013855"/>
                <a:ext cx="7886700" cy="4351338"/>
              </a:xfrm>
              <a:blipFill>
                <a:blip r:embed="rId3"/>
                <a:stretch>
                  <a:fillRect l="-1447" t="-2624" b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C4BA6FC-FD75-B142-BFF5-AA7B8D60DD11}"/>
              </a:ext>
            </a:extLst>
          </p:cNvPr>
          <p:cNvSpPr txBox="1"/>
          <p:nvPr/>
        </p:nvSpPr>
        <p:spPr>
          <a:xfrm>
            <a:off x="6042454" y="41960"/>
            <a:ext cx="3101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Remember, we are assuming  all elements of A are distinct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C21219-340F-42CE-9C71-B08D49D24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F885F-7CAE-424B-A979-3C1258B2BA8B}" type="datetime1">
              <a:rPr lang="en-US" smtClean="0"/>
              <a:t>12/26/2023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C5EF8-A5D7-481F-A8D7-7313DBAD6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27591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690689"/>
            <a:ext cx="7886701" cy="5032375"/>
          </a:xfrm>
        </p:spPr>
        <p:txBody>
          <a:bodyPr>
            <a:normAutofit/>
          </a:bodyPr>
          <a:lstStyle/>
          <a:p>
            <a:r>
              <a:rPr lang="en-US" dirty="0"/>
              <a:t>The substitution method can work when the master theorem doesn’t.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For example, with different-sized sub-problems.</a:t>
            </a:r>
            <a:endParaRPr lang="en-US" dirty="0">
              <a:solidFill>
                <a:srgbClr val="7030A0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9728B-9B89-4C59-A356-AEBE547A1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B7C98-5510-4821-86E0-B5FB0AA8429F}" type="datetime1">
              <a:rPr lang="en-US" smtClean="0"/>
              <a:t>12/26/2023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93E1C4-DE4E-42F2-A96F-40C9FD7EB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4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808" y="208252"/>
            <a:ext cx="7886700" cy="1325563"/>
          </a:xfrm>
        </p:spPr>
        <p:txBody>
          <a:bodyPr/>
          <a:lstStyle/>
          <a:p>
            <a:r>
              <a:rPr lang="en-US" dirty="0"/>
              <a:t>The expected running time of </a:t>
            </a:r>
            <a:r>
              <a:rPr lang="en-US" dirty="0" err="1"/>
              <a:t>QuickSort</a:t>
            </a:r>
            <a:r>
              <a:rPr lang="en-US" dirty="0"/>
              <a:t> is O(</a:t>
            </a:r>
            <a:r>
              <a:rPr lang="en-US" dirty="0" err="1"/>
              <a:t>nlog</a:t>
            </a:r>
            <a:r>
              <a:rPr lang="en-US" dirty="0"/>
              <a:t>(n)).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28808" y="2506662"/>
                <a:ext cx="7886700" cy="36401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dPr>
                          <m:e>
                            <m:r>
                              <a:rPr lang="en-US" sz="2400" i="1" dirty="0" smtClean="0">
                                <a:latin typeface="Cambria Math" charset="0"/>
                                <a:sym typeface="Wingdings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sz="2400" i="1" dirty="0" smtClean="0">
                        <a:latin typeface="Cambria Math" charset="0"/>
                        <a:sym typeface="Wingdings"/>
                      </a:rPr>
                      <m:t>= </m:t>
                    </m:r>
                    <m:r>
                      <a:rPr lang="en-US" sz="2400" i="1" dirty="0" smtClean="0">
                        <a:latin typeface="Cambria Math" charset="0"/>
                        <a:sym typeface="Wingdings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dPr>
                          <m:e>
                            <m:r>
                              <a:rPr lang="en-US" sz="2400" i="1" dirty="0" smtClean="0">
                                <a:latin typeface="Cambria Math" charset="0"/>
                                <a:sym typeface="Wingdings"/>
                              </a:rPr>
                              <m:t>𝑅</m:t>
                            </m:r>
                          </m:e>
                        </m:d>
                      </m:e>
                    </m:d>
                    <m:r>
                      <a:rPr lang="en-US" sz="2400" i="1" dirty="0" smtClean="0">
                        <a:latin typeface="Cambria Math" charset="0"/>
                        <a:sym typeface="Wingdings"/>
                      </a:rPr>
                      <m:t>=</m:t>
                    </m:r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fPr>
                      <m:num>
                        <m:r>
                          <a:rPr lang="en-US" sz="2400" i="1" dirty="0" smtClean="0">
                            <a:latin typeface="Cambria Math" charset="0"/>
                            <a:sym typeface="Wingdings"/>
                          </a:rPr>
                          <m:t>𝑛</m:t>
                        </m:r>
                        <m:r>
                          <a:rPr lang="en-US" sz="2400" b="0" i="1" dirty="0" smtClean="0">
                            <a:latin typeface="Cambria Math" charset="0"/>
                            <a:sym typeface="Wingdings"/>
                          </a:rPr>
                          <m:t>−1</m:t>
                        </m:r>
                      </m:num>
                      <m:den>
                        <m:r>
                          <a:rPr lang="en-US" sz="2400" i="1" dirty="0" smtClean="0">
                            <a:latin typeface="Cambria Math" charset="0"/>
                            <a:sym typeface="Wingdings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>
                    <a:sym typeface="Wingdings"/>
                  </a:rPr>
                  <a:t>.</a:t>
                </a:r>
              </a:p>
              <a:p>
                <a:pPr lvl="1"/>
                <a:r>
                  <a:rPr lang="en-US" sz="2000" dirty="0">
                    <a:solidFill>
                      <a:schemeClr val="accent4"/>
                    </a:solidFill>
                    <a:sym typeface="Wingdings"/>
                  </a:rPr>
                  <a:t>The expected number of items on each side of the pivot is half of the things.</a:t>
                </a:r>
              </a:p>
              <a:p>
                <a:r>
                  <a:rPr lang="en-US" sz="2400" dirty="0">
                    <a:sym typeface="Wingdings"/>
                  </a:rPr>
                  <a:t>If that occurs, </a:t>
                </a:r>
                <a:r>
                  <a:rPr lang="en-US" sz="2400" dirty="0">
                    <a:solidFill>
                      <a:schemeClr val="tx1"/>
                    </a:solidFill>
                    <a:sym typeface="Wingdings"/>
                  </a:rPr>
                  <a:t>the running time is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) =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𝑂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i="1" dirty="0" err="1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func>
                      <m:func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dirty="0" err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).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2000" dirty="0">
                    <a:solidFill>
                      <a:schemeClr val="accent4"/>
                    </a:solidFill>
                  </a:rPr>
                  <a:t>Since the relevant recurrence relation is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0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2000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  <a:sym typeface="Wingdings"/>
                  </a:rPr>
                  <a:t>Therefore, the expected running time is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𝑂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i="1" dirty="0" err="1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func>
                      <m:func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dirty="0" err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).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8808" y="2506662"/>
                <a:ext cx="7886700" cy="3640138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220133" y="1758628"/>
            <a:ext cx="20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Proof:</a:t>
            </a:r>
          </a:p>
        </p:txBody>
      </p:sp>
      <p:sp>
        <p:nvSpPr>
          <p:cNvPr id="8" name="Rectangle 7"/>
          <p:cNvSpPr/>
          <p:nvPr/>
        </p:nvSpPr>
        <p:spPr>
          <a:xfrm>
            <a:off x="5742757" y="6371614"/>
            <a:ext cx="41124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*Disclaimer</a:t>
            </a:r>
            <a:r>
              <a:rPr lang="en-US" b="1">
                <a:solidFill>
                  <a:srgbClr val="FF0000"/>
                </a:solidFill>
              </a:rPr>
              <a:t>: this proof is wrong.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6092" y="1714600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*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82D6F-DE24-43A1-AD78-E46A93748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36DF-E86F-461C-8614-1E73653D0102}" type="datetime1">
              <a:rPr lang="en-US" smtClean="0"/>
              <a:t>12/26/2023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8FD8E0-0DB3-4D6E-A018-79F8FD67F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724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125"/>
            <a:ext cx="7886700" cy="1325563"/>
          </a:xfrm>
        </p:spPr>
        <p:txBody>
          <a:bodyPr/>
          <a:lstStyle/>
          <a:p>
            <a:pPr algn="r"/>
            <a:r>
              <a:rPr lang="en-US" dirty="0"/>
              <a:t>Red flag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31904" y="1246715"/>
            <a:ext cx="9012096" cy="5171017"/>
          </a:xfrm>
        </p:spPr>
        <p:txBody>
          <a:bodyPr>
            <a:normAutofit/>
          </a:bodyPr>
          <a:lstStyle/>
          <a:p>
            <a:r>
              <a:rPr lang="en-US" dirty="0" err="1"/>
              <a:t>QuickSort</a:t>
            </a:r>
            <a:r>
              <a:rPr lang="en-US" dirty="0"/>
              <a:t>(A):</a:t>
            </a:r>
          </a:p>
          <a:p>
            <a:pPr lvl="1"/>
            <a:r>
              <a:rPr lang="en-US" b="1" dirty="0"/>
              <a:t>If </a:t>
            </a:r>
            <a:r>
              <a:rPr lang="en-US" dirty="0" err="1"/>
              <a:t>len</a:t>
            </a:r>
            <a:r>
              <a:rPr lang="en-US" dirty="0"/>
              <a:t>(A) &lt;= 1:</a:t>
            </a:r>
          </a:p>
          <a:p>
            <a:pPr lvl="2"/>
            <a:r>
              <a:rPr lang="en-US" sz="2400" b="1" dirty="0"/>
              <a:t>return</a:t>
            </a:r>
            <a:r>
              <a:rPr lang="en-US" sz="2400" dirty="0"/>
              <a:t> </a:t>
            </a:r>
          </a:p>
          <a:p>
            <a:pPr lvl="1"/>
            <a:r>
              <a:rPr lang="en-US" dirty="0"/>
              <a:t>Pick some x = A[</a:t>
            </a:r>
            <a:r>
              <a:rPr lang="en-US" dirty="0" err="1"/>
              <a:t>i</a:t>
            </a:r>
            <a:r>
              <a:rPr lang="en-US" dirty="0"/>
              <a:t>] at random.  Call this the </a:t>
            </a:r>
            <a:r>
              <a:rPr lang="en-US" b="1" dirty="0"/>
              <a:t>pivot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chemeClr val="accent4"/>
                </a:solidFill>
              </a:rPr>
              <a:t>PARTITION</a:t>
            </a:r>
            <a:r>
              <a:rPr lang="en-US" dirty="0"/>
              <a:t> the rest of A into: </a:t>
            </a:r>
          </a:p>
          <a:p>
            <a:pPr lvl="2"/>
            <a:r>
              <a:rPr lang="en-US" sz="2400" dirty="0">
                <a:solidFill>
                  <a:schemeClr val="accent4"/>
                </a:solidFill>
              </a:rPr>
              <a:t>L (less than x) and </a:t>
            </a:r>
          </a:p>
          <a:p>
            <a:pPr lvl="2"/>
            <a:r>
              <a:rPr lang="en-US" sz="2400" dirty="0">
                <a:solidFill>
                  <a:schemeClr val="accent4"/>
                </a:solidFill>
              </a:rPr>
              <a:t>R (greater than x)</a:t>
            </a:r>
          </a:p>
          <a:p>
            <a:pPr lvl="1"/>
            <a:r>
              <a:rPr lang="en-US" dirty="0"/>
              <a:t>Replace A with  [L, x, R]  </a:t>
            </a:r>
            <a:r>
              <a:rPr lang="en-US" dirty="0">
                <a:solidFill>
                  <a:schemeClr val="accent4"/>
                </a:solidFill>
              </a:rPr>
              <a:t>(that is, rearrange A in this order)</a:t>
            </a:r>
          </a:p>
          <a:p>
            <a:pPr lvl="1"/>
            <a:r>
              <a:rPr lang="en-US" dirty="0" err="1"/>
              <a:t>QuickSort</a:t>
            </a:r>
            <a:r>
              <a:rPr lang="en-US" dirty="0"/>
              <a:t>(L) </a:t>
            </a:r>
          </a:p>
          <a:p>
            <a:pPr lvl="1"/>
            <a:r>
              <a:rPr lang="en-US" dirty="0" err="1"/>
              <a:t>QuickSort</a:t>
            </a:r>
            <a:r>
              <a:rPr lang="en-US" dirty="0"/>
              <a:t>(R)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710290" flipH="1">
            <a:off x="5434961" y="-75450"/>
            <a:ext cx="1253943" cy="20460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142412" y="5033725"/>
                <a:ext cx="5869684" cy="175804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rgbClr val="7030A0"/>
                    </a:solidFill>
                  </a:rPr>
                  <a:t>Same recurrence relation: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20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𝐿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|</m:t>
                          </m:r>
                        </m:e>
                      </m:d>
                      <m:r>
                        <a:rPr lang="en-US" sz="20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0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𝑅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+ </m:t>
                      </m:r>
                      <m:r>
                        <a:rPr lang="en-US" sz="20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𝑂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7030A0"/>
                    </a:solidFill>
                  </a:rPr>
                  <a:t>We still have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0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0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e>
                    </m:d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−1 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>
                  <a:solidFill>
                    <a:srgbClr val="7030A0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rgbClr val="7030A0"/>
                    </a:solidFill>
                  </a:rPr>
                  <a:t>But now, one of |L| or |R| is always n-1.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rgbClr val="7030A0"/>
                    </a:solidFill>
                  </a:rPr>
                  <a:t>You check: Running time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(n</a:t>
                </a:r>
                <a:r>
                  <a:rPr lang="en-US" sz="2000" baseline="30000" dirty="0">
                    <a:solidFill>
                      <a:srgbClr val="7030A0"/>
                    </a:solidFill>
                  </a:rPr>
                  <a:t>2</a:t>
                </a:r>
                <a:r>
                  <a:rPr lang="en-US" sz="2000" dirty="0">
                    <a:solidFill>
                      <a:srgbClr val="7030A0"/>
                    </a:solidFill>
                  </a:rPr>
                  <a:t>), with probability 1.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412" y="5033725"/>
                <a:ext cx="5869684" cy="1758045"/>
              </a:xfrm>
              <a:prstGeom prst="rect">
                <a:avLst/>
              </a:prstGeom>
              <a:blipFill>
                <a:blip r:embed="rId3"/>
                <a:stretch>
                  <a:fillRect l="-645" t="-2143" b="-4286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710095" y="1501084"/>
            <a:ext cx="330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We can use the same argument to prove something false.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2472699"/>
            <a:ext cx="8195733" cy="76944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Pick the pivot x to be either max(A) or min(A), randomly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\\ We can find the max and min in O(n) time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7716" y="1175754"/>
            <a:ext cx="895350" cy="5232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Slow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7508" y="4802893"/>
            <a:ext cx="810683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FF0000"/>
                </a:solidFill>
              </a:rPr>
              <a:t>Slow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0574" y="5175424"/>
            <a:ext cx="810683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FF0000"/>
                </a:solidFill>
              </a:rPr>
              <a:t>Slow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7CD649-A2CF-4932-BB24-C7FF84FFF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694AA-F566-4BE8-8CE5-D325E6AF7860}" type="datetime1">
              <a:rPr lang="en-US" smtClean="0"/>
              <a:t>12/26/2023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90E68D-773D-4353-B10A-A4F2E21FA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46980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3"/>
      <p:bldP spid="6" grpId="0" uiExpand="1" build="p" animBg="1"/>
      <p:bldP spid="10" grpId="0" animBg="1"/>
      <p:bldP spid="12" grpId="0" animBg="1"/>
      <p:bldP spid="13" grpId="0" animBg="1"/>
      <p:bldP spid="1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808" y="208252"/>
            <a:ext cx="7886700" cy="1325563"/>
          </a:xfrm>
        </p:spPr>
        <p:txBody>
          <a:bodyPr/>
          <a:lstStyle/>
          <a:p>
            <a:r>
              <a:rPr lang="en-US" dirty="0"/>
              <a:t>The expected running time of </a:t>
            </a:r>
            <a:r>
              <a:rPr lang="en-US" dirty="0" err="1"/>
              <a:t>SlowSort</a:t>
            </a:r>
            <a:r>
              <a:rPr lang="en-US" dirty="0"/>
              <a:t> is O(</a:t>
            </a:r>
            <a:r>
              <a:rPr lang="en-US" dirty="0" err="1"/>
              <a:t>nlog</a:t>
            </a:r>
            <a:r>
              <a:rPr lang="en-US" dirty="0"/>
              <a:t>(n)).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28808" y="2506662"/>
                <a:ext cx="7886700" cy="36401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dPr>
                          <m:e>
                            <m:r>
                              <a:rPr lang="en-US" sz="2400" i="1" dirty="0" smtClean="0">
                                <a:latin typeface="Cambria Math" charset="0"/>
                                <a:sym typeface="Wingdings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sz="2400" i="1" dirty="0" smtClean="0">
                        <a:latin typeface="Cambria Math" charset="0"/>
                        <a:sym typeface="Wingdings"/>
                      </a:rPr>
                      <m:t>= </m:t>
                    </m:r>
                    <m:r>
                      <a:rPr lang="en-US" sz="2400" i="1" dirty="0" smtClean="0">
                        <a:latin typeface="Cambria Math" charset="0"/>
                        <a:sym typeface="Wingdings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dPr>
                          <m:e>
                            <m:r>
                              <a:rPr lang="en-US" sz="2400" i="1" dirty="0" smtClean="0">
                                <a:latin typeface="Cambria Math" charset="0"/>
                                <a:sym typeface="Wingdings"/>
                              </a:rPr>
                              <m:t>𝑅</m:t>
                            </m:r>
                          </m:e>
                        </m:d>
                      </m:e>
                    </m:d>
                    <m:r>
                      <a:rPr lang="en-US" sz="2400" i="1" dirty="0" smtClean="0">
                        <a:latin typeface="Cambria Math" charset="0"/>
                        <a:sym typeface="Wingdings"/>
                      </a:rPr>
                      <m:t>=</m:t>
                    </m:r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fPr>
                      <m:num>
                        <m:r>
                          <a:rPr lang="en-US" sz="2400" i="1" dirty="0" smtClean="0">
                            <a:latin typeface="Cambria Math" charset="0"/>
                            <a:sym typeface="Wingdings"/>
                          </a:rPr>
                          <m:t>𝑛</m:t>
                        </m:r>
                        <m:r>
                          <a:rPr lang="en-US" sz="2400" b="0" i="1" dirty="0" smtClean="0">
                            <a:latin typeface="Cambria Math" charset="0"/>
                            <a:sym typeface="Wingdings"/>
                          </a:rPr>
                          <m:t>−1</m:t>
                        </m:r>
                      </m:num>
                      <m:den>
                        <m:r>
                          <a:rPr lang="en-US" sz="2400" i="1" dirty="0" smtClean="0">
                            <a:latin typeface="Cambria Math" charset="0"/>
                            <a:sym typeface="Wingdings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>
                    <a:sym typeface="Wingdings"/>
                  </a:rPr>
                  <a:t>.</a:t>
                </a:r>
              </a:p>
              <a:p>
                <a:pPr lvl="1"/>
                <a:r>
                  <a:rPr lang="en-US" sz="2000" dirty="0">
                    <a:solidFill>
                      <a:schemeClr val="accent4"/>
                    </a:solidFill>
                    <a:sym typeface="Wingdings"/>
                  </a:rPr>
                  <a:t>The expected number of items on each side of the pivot is half of the things.</a:t>
                </a:r>
              </a:p>
              <a:p>
                <a:r>
                  <a:rPr lang="en-US" sz="2400" dirty="0">
                    <a:sym typeface="Wingdings"/>
                  </a:rPr>
                  <a:t>If that occurs, </a:t>
                </a:r>
                <a:r>
                  <a:rPr lang="en-US" sz="2400" dirty="0">
                    <a:solidFill>
                      <a:schemeClr val="tx1"/>
                    </a:solidFill>
                    <a:sym typeface="Wingdings"/>
                  </a:rPr>
                  <a:t>the running time is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) =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𝑂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i="1" dirty="0" err="1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func>
                      <m:func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dirty="0" err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).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2000" dirty="0">
                    <a:solidFill>
                      <a:schemeClr val="accent4"/>
                    </a:solidFill>
                  </a:rPr>
                  <a:t>Since the relevant recurrence relation is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0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2000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  <a:sym typeface="Wingdings"/>
                  </a:rPr>
                  <a:t>Therefore, the expected running time is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𝑂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i="1" dirty="0" err="1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func>
                      <m:func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dirty="0" err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).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8808" y="2506662"/>
                <a:ext cx="7886700" cy="3640138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220133" y="1758628"/>
            <a:ext cx="20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Proof:</a:t>
            </a:r>
          </a:p>
        </p:txBody>
      </p:sp>
      <p:sp>
        <p:nvSpPr>
          <p:cNvPr id="8" name="Rectangle 7"/>
          <p:cNvSpPr/>
          <p:nvPr/>
        </p:nvSpPr>
        <p:spPr>
          <a:xfrm>
            <a:off x="5742757" y="6371614"/>
            <a:ext cx="41124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*Disclaimer</a:t>
            </a:r>
            <a:r>
              <a:rPr lang="en-US" b="1">
                <a:solidFill>
                  <a:srgbClr val="FF0000"/>
                </a:solidFill>
              </a:rPr>
              <a:t>: this proof is wrong.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6092" y="1714600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*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52BA2C-F7B2-7946-B379-10C3A220F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966" y="2020238"/>
            <a:ext cx="2998745" cy="9501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4B1332-C5D7-E449-AD3F-34AE194F4A73}"/>
              </a:ext>
            </a:extLst>
          </p:cNvPr>
          <p:cNvSpPr txBox="1"/>
          <p:nvPr/>
        </p:nvSpPr>
        <p:spPr>
          <a:xfrm>
            <a:off x="6314641" y="1132397"/>
            <a:ext cx="273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What’s wrong???</a:t>
            </a:r>
          </a:p>
          <a:p>
            <a:r>
              <a:rPr lang="en-US" sz="2000" dirty="0"/>
              <a:t>2 minutes: think</a:t>
            </a:r>
          </a:p>
          <a:p>
            <a:r>
              <a:rPr lang="en-US" sz="2000" dirty="0"/>
              <a:t>1 minute: pair and share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F4556-21AE-4CE3-BA2F-0EF817068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88CC2-D13A-488B-8B2E-3CD1239B9923}" type="datetime1">
              <a:rPr lang="en-US" smtClean="0"/>
              <a:t>12/26/2023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2EFBB1-738B-4A5A-B377-14BC5E817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023867"/>
      </p:ext>
    </p:extLst>
  </p:cSld>
  <p:clrMapOvr>
    <a:masterClrMapping/>
  </p:clrMapOvr>
  <p:transition spd="slow">
    <p:push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808" y="-11882"/>
            <a:ext cx="7886700" cy="1325563"/>
          </a:xfrm>
        </p:spPr>
        <p:txBody>
          <a:bodyPr/>
          <a:lstStyle/>
          <a:p>
            <a:r>
              <a:rPr lang="en-US" dirty="0"/>
              <a:t>What’s wrong?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51799" y="1313681"/>
                <a:ext cx="7886700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dirty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charset="0"/>
                                <a:sym typeface="Wingdings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sz="2400" i="1" dirty="0">
                        <a:latin typeface="Cambria Math" charset="0"/>
                        <a:sym typeface="Wingdings"/>
                      </a:rPr>
                      <m:t>= </m:t>
                    </m:r>
                    <m:r>
                      <a:rPr lang="en-US" sz="2400" i="1" dirty="0">
                        <a:latin typeface="Cambria Math" charset="0"/>
                        <a:sym typeface="Wingdings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dirty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charset="0"/>
                                <a:sym typeface="Wingdings"/>
                              </a:rPr>
                              <m:t>𝑅</m:t>
                            </m:r>
                          </m:e>
                        </m:d>
                      </m:e>
                    </m:d>
                    <m:r>
                      <a:rPr lang="en-US" sz="2400" i="1" dirty="0">
                        <a:latin typeface="Cambria Math" charset="0"/>
                        <a:sym typeface="Wingdings"/>
                      </a:rPr>
                      <m:t>=</m:t>
                    </m:r>
                    <m:f>
                      <m:fPr>
                        <m:ctrlPr>
                          <a:rPr lang="en-US" sz="2400" i="1" dirty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fPr>
                      <m:num>
                        <m:r>
                          <a:rPr lang="en-US" sz="2400" i="1" dirty="0">
                            <a:latin typeface="Cambria Math" charset="0"/>
                            <a:sym typeface="Wingdings"/>
                          </a:rPr>
                          <m:t>𝑛</m:t>
                        </m:r>
                        <m:r>
                          <a:rPr lang="en-US" sz="2400" i="1" dirty="0">
                            <a:latin typeface="Cambria Math" charset="0"/>
                            <a:sym typeface="Wingdings"/>
                          </a:rPr>
                          <m:t>−1</m:t>
                        </m:r>
                      </m:num>
                      <m:den>
                        <m:r>
                          <a:rPr lang="en-US" sz="2400" i="1" dirty="0">
                            <a:latin typeface="Cambria Math" charset="0"/>
                            <a:sym typeface="Wingdings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>
                    <a:sym typeface="Wingdings"/>
                  </a:rPr>
                  <a:t>.</a:t>
                </a:r>
              </a:p>
              <a:p>
                <a:pPr lvl="1"/>
                <a:r>
                  <a:rPr lang="en-US" sz="2000" dirty="0">
                    <a:solidFill>
                      <a:schemeClr val="accent4"/>
                    </a:solidFill>
                    <a:sym typeface="Wingdings"/>
                  </a:rPr>
                  <a:t>The expected number of items on each side of the pivot is half of the things.</a:t>
                </a:r>
              </a:p>
              <a:p>
                <a:r>
                  <a:rPr lang="en-US" sz="2400" dirty="0">
                    <a:sym typeface="Wingdings"/>
                  </a:rPr>
                  <a:t>If that occurs, the running time is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𝑇</m:t>
                    </m:r>
                    <m:r>
                      <a:rPr lang="en-US" sz="2400" i="1" dirty="0">
                        <a:latin typeface="Cambria Math" charset="0"/>
                      </a:rPr>
                      <m:t>(</m:t>
                    </m:r>
                    <m:r>
                      <a:rPr lang="en-US" sz="2400" i="1" dirty="0">
                        <a:latin typeface="Cambria Math" charset="0"/>
                      </a:rPr>
                      <m:t>𝑛</m:t>
                    </m:r>
                    <m:r>
                      <a:rPr lang="en-US" sz="2400" i="1" dirty="0">
                        <a:latin typeface="Cambria Math" charset="0"/>
                      </a:rPr>
                      <m:t>) = </m:t>
                    </m:r>
                    <m:r>
                      <a:rPr lang="en-US" sz="2400" i="1" dirty="0">
                        <a:latin typeface="Cambria Math" charset="0"/>
                      </a:rPr>
                      <m:t>𝑂</m:t>
                    </m:r>
                    <m:r>
                      <a:rPr lang="en-US" sz="2400" i="1" dirty="0">
                        <a:latin typeface="Cambria Math" charset="0"/>
                      </a:rPr>
                      <m:t>(</m:t>
                    </m:r>
                    <m:r>
                      <a:rPr lang="en-US" sz="2400" i="1" dirty="0" err="1">
                        <a:latin typeface="Cambria Math" charset="0"/>
                      </a:rPr>
                      <m:t>𝑛</m:t>
                    </m:r>
                    <m:func>
                      <m:func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dirty="0" err="1"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sz="2400" i="1" dirty="0">
                            <a:latin typeface="Cambria Math" charset="0"/>
                          </a:rPr>
                          <m:t>(</m:t>
                        </m:r>
                        <m:r>
                          <a:rPr lang="en-US" sz="2400" i="1" dirty="0">
                            <a:latin typeface="Cambria Math" charset="0"/>
                          </a:rPr>
                          <m:t>𝑛</m:t>
                        </m:r>
                        <m:r>
                          <a:rPr lang="en-US" sz="2400" i="1" dirty="0">
                            <a:latin typeface="Cambria Math" charset="0"/>
                          </a:rPr>
                          <m:t>)</m:t>
                        </m:r>
                      </m:e>
                    </m:func>
                    <m:r>
                      <a:rPr lang="en-US" sz="2400" i="1" dirty="0">
                        <a:latin typeface="Cambria Math" charset="0"/>
                      </a:rPr>
                      <m:t>).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000" dirty="0">
                    <a:solidFill>
                      <a:schemeClr val="accent4"/>
                    </a:solidFill>
                  </a:rPr>
                  <a:t>Since the relevant recurrence relation is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0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0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0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0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0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/>
                  </a:solidFill>
                </a:endParaRPr>
              </a:p>
              <a:p>
                <a:r>
                  <a:rPr lang="en-US" sz="2400" dirty="0">
                    <a:sym typeface="Wingdings"/>
                  </a:rPr>
                  <a:t>Therefore, the expected running time is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𝑂</m:t>
                    </m:r>
                    <m:r>
                      <a:rPr lang="en-US" sz="2400" i="1" dirty="0">
                        <a:latin typeface="Cambria Math" charset="0"/>
                      </a:rPr>
                      <m:t>(</m:t>
                    </m:r>
                    <m:r>
                      <a:rPr lang="en-US" sz="2400" i="1" dirty="0" err="1">
                        <a:latin typeface="Cambria Math" charset="0"/>
                      </a:rPr>
                      <m:t>𝑛</m:t>
                    </m:r>
                    <m:func>
                      <m:func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dirty="0" err="1"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sz="2400" i="1" dirty="0">
                            <a:latin typeface="Cambria Math" charset="0"/>
                          </a:rPr>
                          <m:t>(</m:t>
                        </m:r>
                        <m:r>
                          <a:rPr lang="en-US" sz="2400" i="1" dirty="0">
                            <a:latin typeface="Cambria Math" charset="0"/>
                          </a:rPr>
                          <m:t>𝑛</m:t>
                        </m:r>
                        <m:r>
                          <a:rPr lang="en-US" sz="2400" i="1" dirty="0">
                            <a:latin typeface="Cambria Math" charset="0"/>
                          </a:rPr>
                          <m:t>)</m:t>
                        </m:r>
                      </m:e>
                    </m:func>
                    <m:r>
                      <a:rPr lang="en-US" sz="2400" i="1" dirty="0">
                        <a:latin typeface="Cambria Math" charset="0"/>
                      </a:rPr>
                      <m:t>).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1799" y="1313681"/>
                <a:ext cx="7886700" cy="4351338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367" y="5405848"/>
            <a:ext cx="792883" cy="11049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2367" y="6429736"/>
            <a:ext cx="299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Plucky the Pedantic Penguin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2367" y="4608582"/>
            <a:ext cx="26860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FF0000"/>
                </a:solidFill>
              </a:rPr>
              <a:t>That’s not how expectations work!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2EF53F-1F61-8A4C-888A-066FBC25827A}"/>
              </a:ext>
            </a:extLst>
          </p:cNvPr>
          <p:cNvSpPr txBox="1"/>
          <p:nvPr/>
        </p:nvSpPr>
        <p:spPr>
          <a:xfrm>
            <a:off x="3471323" y="5106297"/>
            <a:ext cx="55866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</a:rPr>
              <a:t>The running time in the “expected” situation is not the same as the expected running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</a:rPr>
              <a:t>Sort of like how E[X</a:t>
            </a:r>
            <a:r>
              <a:rPr lang="en-US" sz="2000" baseline="30000" dirty="0">
                <a:solidFill>
                  <a:srgbClr val="7030A0"/>
                </a:solidFill>
              </a:rPr>
              <a:t>2</a:t>
            </a:r>
            <a:r>
              <a:rPr lang="en-US" sz="2000" dirty="0">
                <a:solidFill>
                  <a:srgbClr val="7030A0"/>
                </a:solidFill>
              </a:rPr>
              <a:t>] is not the same as (E[X])</a:t>
            </a:r>
            <a:r>
              <a:rPr lang="en-US" sz="2000" baseline="30000" dirty="0">
                <a:solidFill>
                  <a:srgbClr val="7030A0"/>
                </a:solidFill>
              </a:rPr>
              <a:t>2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30432C3-9001-4501-993A-643700781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F38D9-E35D-4CCB-A4AD-69F630300AD8}" type="datetime1">
              <a:rPr lang="en-US" smtClean="0"/>
              <a:t>12/26/2023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29B495-F36F-4728-A0CC-E75BEE18D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0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8268215" cy="4351338"/>
          </a:xfrm>
        </p:spPr>
        <p:txBody>
          <a:bodyPr/>
          <a:lstStyle/>
          <a:p>
            <a:r>
              <a:rPr lang="en-US" dirty="0"/>
              <a:t>The expected running time of </a:t>
            </a:r>
            <a:r>
              <a:rPr lang="en-US" dirty="0" err="1"/>
              <a:t>QuickSort</a:t>
            </a:r>
            <a:r>
              <a:rPr lang="en-US" dirty="0"/>
              <a:t> is O(</a:t>
            </a:r>
            <a:r>
              <a:rPr lang="en-US" dirty="0" err="1"/>
              <a:t>nlog</a:t>
            </a:r>
            <a:r>
              <a:rPr lang="en-US" dirty="0"/>
              <a:t>(n))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B7909-102E-429D-BDB6-CEF3A0013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0A72C-3E88-4B92-B6F8-D4F76A08D690}" type="datetime1">
              <a:rPr lang="en-US" smtClean="0"/>
              <a:t>12/26/2023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F175C-9CA0-4F86-B6B5-8704BBB9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6918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77" y="93278"/>
            <a:ext cx="8119934" cy="1325563"/>
          </a:xfrm>
        </p:spPr>
        <p:txBody>
          <a:bodyPr/>
          <a:lstStyle/>
          <a:p>
            <a:r>
              <a:rPr lang="en-US" dirty="0"/>
              <a:t>Worst-case running time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479" y="1317633"/>
            <a:ext cx="7886700" cy="2479675"/>
          </a:xfrm>
        </p:spPr>
        <p:txBody>
          <a:bodyPr/>
          <a:lstStyle/>
          <a:p>
            <a:r>
              <a:rPr lang="en-US" dirty="0"/>
              <a:t>Suppose that an adversary is choosing the “random” pivots for you.</a:t>
            </a:r>
          </a:p>
          <a:p>
            <a:r>
              <a:rPr lang="en-US" dirty="0"/>
              <a:t>Then the running time might be 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Eg</a:t>
            </a:r>
            <a:r>
              <a:rPr lang="en-US" dirty="0">
                <a:solidFill>
                  <a:schemeClr val="accent4"/>
                </a:solidFill>
              </a:rPr>
              <a:t>, they’d choose to implement </a:t>
            </a:r>
            <a:r>
              <a:rPr lang="en-US" dirty="0" err="1">
                <a:solidFill>
                  <a:schemeClr val="accent4"/>
                </a:solidFill>
              </a:rPr>
              <a:t>SlowSort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dirty="0">
                <a:solidFill>
                  <a:schemeClr val="accent4"/>
                </a:solidFill>
              </a:rPr>
              <a:t>In practice, this doesn’t usually happen.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20744" y="4580742"/>
            <a:ext cx="2981833" cy="22772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8122" y="3281470"/>
            <a:ext cx="974455" cy="129927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280951-34F4-4EAC-A821-DDC2FAC67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1D51C-AEBC-4EEC-953B-C11AD86D2B1A}" type="datetime1">
              <a:rPr lang="en-US" smtClean="0"/>
              <a:t>12/26/2023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3667-B008-4896-9315-882523448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6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50" y="-275696"/>
            <a:ext cx="7886700" cy="1325563"/>
          </a:xfrm>
        </p:spPr>
        <p:txBody>
          <a:bodyPr/>
          <a:lstStyle/>
          <a:p>
            <a:r>
              <a:rPr lang="en-US" dirty="0"/>
              <a:t>How should we implement this?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796" y="1049867"/>
            <a:ext cx="8038471" cy="597036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000" dirty="0"/>
              <a:t>Our pseudocode is easy to understand and analyze, but is not a good way to implement this algorithm.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Instead, implement it </a:t>
            </a:r>
            <a:r>
              <a:rPr lang="en-US" b="1" dirty="0">
                <a:solidFill>
                  <a:schemeClr val="accent4"/>
                </a:solidFill>
              </a:rPr>
              <a:t>in-place</a:t>
            </a:r>
            <a:r>
              <a:rPr lang="en-US" dirty="0"/>
              <a:t> (without separate L and R)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691334" y="2788164"/>
            <a:ext cx="5715394" cy="2493769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QuickSort</a:t>
            </a:r>
            <a:r>
              <a:rPr lang="en-US" dirty="0"/>
              <a:t>(A):</a:t>
            </a:r>
          </a:p>
          <a:p>
            <a:pPr lvl="1"/>
            <a:r>
              <a:rPr lang="en-US" b="1" dirty="0"/>
              <a:t>If </a:t>
            </a:r>
            <a:r>
              <a:rPr lang="en-US" dirty="0" err="1"/>
              <a:t>len</a:t>
            </a:r>
            <a:r>
              <a:rPr lang="en-US" dirty="0"/>
              <a:t>(A) &lt;= 1:</a:t>
            </a:r>
          </a:p>
          <a:p>
            <a:pPr lvl="2"/>
            <a:r>
              <a:rPr lang="en-US" sz="2400" b="1" dirty="0"/>
              <a:t>return</a:t>
            </a:r>
            <a:r>
              <a:rPr lang="en-US" sz="2400" dirty="0"/>
              <a:t> </a:t>
            </a:r>
          </a:p>
          <a:p>
            <a:pPr lvl="1"/>
            <a:r>
              <a:rPr lang="en-US" dirty="0"/>
              <a:t>Pick some x = A[</a:t>
            </a:r>
            <a:r>
              <a:rPr lang="en-US" dirty="0" err="1"/>
              <a:t>i</a:t>
            </a:r>
            <a:r>
              <a:rPr lang="en-US" dirty="0"/>
              <a:t>] at random.  Call this the </a:t>
            </a:r>
            <a:r>
              <a:rPr lang="en-US" dirty="0">
                <a:solidFill>
                  <a:srgbClr val="FF0000"/>
                </a:solidFill>
              </a:rPr>
              <a:t>pivot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PARTITION</a:t>
            </a:r>
            <a:r>
              <a:rPr lang="en-US" dirty="0"/>
              <a:t> the rest of A into: </a:t>
            </a:r>
          </a:p>
          <a:p>
            <a:pPr lvl="2"/>
            <a:r>
              <a:rPr lang="en-US" sz="2400" dirty="0">
                <a:solidFill>
                  <a:schemeClr val="accent4"/>
                </a:solidFill>
              </a:rPr>
              <a:t>L (less than x) and </a:t>
            </a:r>
          </a:p>
          <a:p>
            <a:pPr lvl="2"/>
            <a:r>
              <a:rPr lang="en-US" sz="2400" dirty="0">
                <a:solidFill>
                  <a:schemeClr val="accent4"/>
                </a:solidFill>
              </a:rPr>
              <a:t>R (greater than x)</a:t>
            </a:r>
          </a:p>
          <a:p>
            <a:pPr lvl="1"/>
            <a:r>
              <a:rPr lang="en-US" dirty="0"/>
              <a:t>Replace A with  [L, x, R]  </a:t>
            </a:r>
            <a:r>
              <a:rPr lang="en-US" dirty="0">
                <a:solidFill>
                  <a:schemeClr val="accent4"/>
                </a:solidFill>
              </a:rPr>
              <a:t>(that is, rearrange A in this order)</a:t>
            </a:r>
          </a:p>
          <a:p>
            <a:pPr lvl="1"/>
            <a:r>
              <a:rPr lang="en-US" dirty="0" err="1"/>
              <a:t>QuickSort</a:t>
            </a:r>
            <a:r>
              <a:rPr lang="en-US" dirty="0"/>
              <a:t>(L) </a:t>
            </a:r>
          </a:p>
          <a:p>
            <a:pPr lvl="1"/>
            <a:r>
              <a:rPr lang="en-US" dirty="0" err="1"/>
              <a:t>QuickSort</a:t>
            </a:r>
            <a:r>
              <a:rPr lang="en-US" dirty="0"/>
              <a:t>(R) 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AA88D9-EC91-45ED-A6FC-76A832C55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DFA68-EF5E-4A16-BA7F-DEA231A3FD4B}" type="datetime1">
              <a:rPr lang="en-US" smtClean="0"/>
              <a:t>12/26/2023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21654-BD54-4685-9D8C-947B299D8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1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2904189" y="2573217"/>
            <a:ext cx="6396728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 better way to do Partition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205540" y="543902"/>
            <a:ext cx="4129549" cy="606476"/>
            <a:chOff x="1120876" y="1325563"/>
            <a:chExt cx="4232781" cy="753960"/>
          </a:xfrm>
        </p:grpSpPr>
        <p:sp>
          <p:nvSpPr>
            <p:cNvPr id="5" name="Rectangle 4"/>
            <p:cNvSpPr/>
            <p:nvPr/>
          </p:nvSpPr>
          <p:spPr>
            <a:xfrm>
              <a:off x="1120876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725559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330242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934925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539608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44291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748974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5540" y="1470913"/>
            <a:ext cx="4129549" cy="606476"/>
            <a:chOff x="1120876" y="1325563"/>
            <a:chExt cx="4232781" cy="753960"/>
          </a:xfrm>
        </p:grpSpPr>
        <p:sp>
          <p:nvSpPr>
            <p:cNvPr id="15" name="Rectangle 14"/>
            <p:cNvSpPr/>
            <p:nvPr/>
          </p:nvSpPr>
          <p:spPr>
            <a:xfrm>
              <a:off x="1120876" y="1325563"/>
              <a:ext cx="604683" cy="7539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725559" y="1325563"/>
              <a:ext cx="604683" cy="7539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330242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934925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539608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144291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748974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205541" y="3091098"/>
            <a:ext cx="4129549" cy="606476"/>
            <a:chOff x="1120876" y="1325563"/>
            <a:chExt cx="4232781" cy="753960"/>
          </a:xfrm>
        </p:grpSpPr>
        <p:sp>
          <p:nvSpPr>
            <p:cNvPr id="24" name="Rectangle 23"/>
            <p:cNvSpPr/>
            <p:nvPr/>
          </p:nvSpPr>
          <p:spPr>
            <a:xfrm>
              <a:off x="1120876" y="1325563"/>
              <a:ext cx="604683" cy="7539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725559" y="1325563"/>
              <a:ext cx="604683" cy="7539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330242" y="1325563"/>
              <a:ext cx="604683" cy="7539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934925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539608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144291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748974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05541" y="4018109"/>
            <a:ext cx="4129549" cy="606476"/>
            <a:chOff x="1120876" y="1325563"/>
            <a:chExt cx="4232781" cy="753960"/>
          </a:xfrm>
        </p:grpSpPr>
        <p:sp>
          <p:nvSpPr>
            <p:cNvPr id="33" name="Rectangle 32"/>
            <p:cNvSpPr/>
            <p:nvPr/>
          </p:nvSpPr>
          <p:spPr>
            <a:xfrm>
              <a:off x="1120876" y="1325563"/>
              <a:ext cx="604683" cy="7539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725559" y="1325563"/>
              <a:ext cx="604683" cy="7539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330242" y="1325563"/>
              <a:ext cx="604683" cy="7539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34925" y="1325563"/>
              <a:ext cx="604683" cy="7539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539608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144291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748974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205540" y="4945120"/>
            <a:ext cx="4129549" cy="606476"/>
            <a:chOff x="1120876" y="1325563"/>
            <a:chExt cx="4232781" cy="753960"/>
          </a:xfrm>
        </p:grpSpPr>
        <p:sp>
          <p:nvSpPr>
            <p:cNvPr id="42" name="Rectangle 41"/>
            <p:cNvSpPr/>
            <p:nvPr/>
          </p:nvSpPr>
          <p:spPr>
            <a:xfrm>
              <a:off x="1120876" y="1325563"/>
              <a:ext cx="604683" cy="7539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725559" y="1325563"/>
              <a:ext cx="604683" cy="7539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330242" y="1325563"/>
              <a:ext cx="604683" cy="7539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934925" y="1325563"/>
              <a:ext cx="604683" cy="7539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539608" y="1325563"/>
              <a:ext cx="604683" cy="7539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144291" y="1325563"/>
              <a:ext cx="604683" cy="7539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748974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205540" y="5872131"/>
            <a:ext cx="4129549" cy="606476"/>
            <a:chOff x="1120876" y="1325563"/>
            <a:chExt cx="4232781" cy="753960"/>
          </a:xfrm>
        </p:grpSpPr>
        <p:sp>
          <p:nvSpPr>
            <p:cNvPr id="51" name="Rectangle 50"/>
            <p:cNvSpPr/>
            <p:nvPr/>
          </p:nvSpPr>
          <p:spPr>
            <a:xfrm>
              <a:off x="1120876" y="1325563"/>
              <a:ext cx="604683" cy="7539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725559" y="1325563"/>
              <a:ext cx="604683" cy="7539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330242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934925" y="1325563"/>
              <a:ext cx="604683" cy="7539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539608" y="1325563"/>
              <a:ext cx="604683" cy="7539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144291" y="1325563"/>
              <a:ext cx="604683" cy="7539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748974" y="1325563"/>
              <a:ext cx="604683" cy="7539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</p:grpSp>
      <p:cxnSp>
        <p:nvCxnSpPr>
          <p:cNvPr id="59" name="Straight Connector 58"/>
          <p:cNvCxnSpPr/>
          <p:nvPr/>
        </p:nvCxnSpPr>
        <p:spPr>
          <a:xfrm>
            <a:off x="973140" y="356745"/>
            <a:ext cx="0" cy="943897"/>
          </a:xfrm>
          <a:prstGeom prst="line">
            <a:avLst/>
          </a:prstGeom>
          <a:ln w="76200">
            <a:solidFill>
              <a:srgbClr val="FF6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102304" y="356746"/>
            <a:ext cx="0" cy="943897"/>
          </a:xfrm>
          <a:prstGeom prst="line">
            <a:avLst/>
          </a:prstGeom>
          <a:ln w="76200">
            <a:solidFill>
              <a:srgbClr val="002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1205540" y="1300643"/>
            <a:ext cx="0" cy="943897"/>
          </a:xfrm>
          <a:prstGeom prst="line">
            <a:avLst/>
          </a:prstGeom>
          <a:ln w="76200">
            <a:solidFill>
              <a:srgbClr val="FF6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2380495" y="1312610"/>
            <a:ext cx="0" cy="943897"/>
          </a:xfrm>
          <a:prstGeom prst="line">
            <a:avLst/>
          </a:prstGeom>
          <a:ln w="76200">
            <a:solidFill>
              <a:srgbClr val="002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1795475" y="2922387"/>
            <a:ext cx="0" cy="943897"/>
          </a:xfrm>
          <a:prstGeom prst="line">
            <a:avLst/>
          </a:prstGeom>
          <a:ln w="76200">
            <a:solidFill>
              <a:srgbClr val="FF6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2975346" y="2922387"/>
            <a:ext cx="0" cy="943897"/>
          </a:xfrm>
          <a:prstGeom prst="line">
            <a:avLst/>
          </a:prstGeom>
          <a:ln w="76200">
            <a:solidFill>
              <a:srgbClr val="002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2370664" y="3866284"/>
            <a:ext cx="0" cy="943897"/>
          </a:xfrm>
          <a:prstGeom prst="line">
            <a:avLst/>
          </a:prstGeom>
          <a:ln w="76200">
            <a:solidFill>
              <a:srgbClr val="FF6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3555450" y="3849397"/>
            <a:ext cx="0" cy="943897"/>
          </a:xfrm>
          <a:prstGeom prst="line">
            <a:avLst/>
          </a:prstGeom>
          <a:ln w="76200">
            <a:solidFill>
              <a:srgbClr val="002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ounded Rectangle 93"/>
          <p:cNvSpPr/>
          <p:nvPr/>
        </p:nvSpPr>
        <p:spPr>
          <a:xfrm>
            <a:off x="4612416" y="368713"/>
            <a:ext cx="870155" cy="94389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5484711" y="143792"/>
            <a:ext cx="1209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Pivot</a:t>
            </a:r>
          </a:p>
        </p:txBody>
      </p:sp>
      <p:cxnSp>
        <p:nvCxnSpPr>
          <p:cNvPr id="96" name="Straight Connector 95"/>
          <p:cNvCxnSpPr/>
          <p:nvPr/>
        </p:nvCxnSpPr>
        <p:spPr>
          <a:xfrm>
            <a:off x="2385414" y="4793294"/>
            <a:ext cx="0" cy="943897"/>
          </a:xfrm>
          <a:prstGeom prst="line">
            <a:avLst/>
          </a:prstGeom>
          <a:ln w="76200">
            <a:solidFill>
              <a:srgbClr val="FF6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4745153" y="4776409"/>
            <a:ext cx="0" cy="943897"/>
          </a:xfrm>
          <a:prstGeom prst="line">
            <a:avLst/>
          </a:prstGeom>
          <a:ln w="76200">
            <a:solidFill>
              <a:srgbClr val="002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Freeform 117"/>
          <p:cNvSpPr/>
          <p:nvPr/>
        </p:nvSpPr>
        <p:spPr>
          <a:xfrm>
            <a:off x="1480956" y="2182765"/>
            <a:ext cx="1240557" cy="440317"/>
          </a:xfrm>
          <a:custGeom>
            <a:avLst/>
            <a:gdLst>
              <a:gd name="connsiteX0" fmla="*/ 49057 w 1240557"/>
              <a:gd name="connsiteY0" fmla="*/ 0 h 314331"/>
              <a:gd name="connsiteX1" fmla="*/ 122799 w 1240557"/>
              <a:gd name="connsiteY1" fmla="*/ 280220 h 314331"/>
              <a:gd name="connsiteX2" fmla="*/ 1110940 w 1240557"/>
              <a:gd name="connsiteY2" fmla="*/ 280220 h 314331"/>
              <a:gd name="connsiteX3" fmla="*/ 1228928 w 1240557"/>
              <a:gd name="connsiteY3" fmla="*/ 14749 h 314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0557" h="314331">
                <a:moveTo>
                  <a:pt x="49057" y="0"/>
                </a:moveTo>
                <a:cubicBezTo>
                  <a:pt x="-2562" y="116758"/>
                  <a:pt x="-54181" y="233517"/>
                  <a:pt x="122799" y="280220"/>
                </a:cubicBezTo>
                <a:cubicBezTo>
                  <a:pt x="299779" y="326923"/>
                  <a:pt x="926585" y="324465"/>
                  <a:pt x="1110940" y="280220"/>
                </a:cubicBezTo>
                <a:cubicBezTo>
                  <a:pt x="1295295" y="235975"/>
                  <a:pt x="1228928" y="14749"/>
                  <a:pt x="1228928" y="14749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/>
          <p:cNvSpPr txBox="1"/>
          <p:nvPr/>
        </p:nvSpPr>
        <p:spPr>
          <a:xfrm>
            <a:off x="2754112" y="2269045"/>
            <a:ext cx="1401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Swap!</a:t>
            </a:r>
          </a:p>
        </p:txBody>
      </p:sp>
      <p:grpSp>
        <p:nvGrpSpPr>
          <p:cNvPr id="128" name="Group 127"/>
          <p:cNvGrpSpPr/>
          <p:nvPr/>
        </p:nvGrpSpPr>
        <p:grpSpPr>
          <a:xfrm>
            <a:off x="6087963" y="1179871"/>
            <a:ext cx="3583867" cy="4984955"/>
            <a:chOff x="6032081" y="1179871"/>
            <a:chExt cx="3583867" cy="4984955"/>
          </a:xfrm>
        </p:grpSpPr>
        <p:sp>
          <p:nvSpPr>
            <p:cNvPr id="127" name="Rounded Rectangle 126"/>
            <p:cNvSpPr/>
            <p:nvPr/>
          </p:nvSpPr>
          <p:spPr>
            <a:xfrm>
              <a:off x="6032081" y="1179871"/>
              <a:ext cx="3583867" cy="4984955"/>
            </a:xfrm>
            <a:prstGeom prst="roundRect">
              <a:avLst/>
            </a:prstGeom>
            <a:solidFill>
              <a:srgbClr val="E6FCC7"/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125"/>
            <p:cNvGrpSpPr/>
            <p:nvPr/>
          </p:nvGrpSpPr>
          <p:grpSpPr>
            <a:xfrm>
              <a:off x="6292619" y="1479667"/>
              <a:ext cx="2792377" cy="4419752"/>
              <a:chOff x="6231172" y="1368039"/>
              <a:chExt cx="2792377" cy="4419752"/>
            </a:xfrm>
          </p:grpSpPr>
          <p:sp>
            <p:nvSpPr>
              <p:cNvPr id="99" name="TextBox 98"/>
              <p:cNvSpPr txBox="1"/>
              <p:nvPr/>
            </p:nvSpPr>
            <p:spPr>
              <a:xfrm>
                <a:off x="6231172" y="1550806"/>
                <a:ext cx="227125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Initialize       and </a:t>
                </a:r>
              </a:p>
            </p:txBody>
          </p:sp>
          <p:cxnSp>
            <p:nvCxnSpPr>
              <p:cNvPr id="100" name="Straight Connector 99"/>
              <p:cNvCxnSpPr/>
              <p:nvPr/>
            </p:nvCxnSpPr>
            <p:spPr>
              <a:xfrm>
                <a:off x="7366797" y="1416388"/>
                <a:ext cx="1" cy="653092"/>
              </a:xfrm>
              <a:prstGeom prst="line">
                <a:avLst/>
              </a:prstGeom>
              <a:ln w="76200">
                <a:solidFill>
                  <a:srgbClr val="FF6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8163834" y="1368039"/>
                <a:ext cx="1" cy="653092"/>
              </a:xfrm>
              <a:prstGeom prst="line">
                <a:avLst/>
              </a:prstGeom>
              <a:ln w="76200">
                <a:solidFill>
                  <a:srgbClr val="002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TextBox 102"/>
              <p:cNvSpPr txBox="1"/>
              <p:nvPr/>
            </p:nvSpPr>
            <p:spPr>
              <a:xfrm>
                <a:off x="6275422" y="2248176"/>
                <a:ext cx="218275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Step    forward.</a:t>
                </a:r>
              </a:p>
            </p:txBody>
          </p:sp>
          <p:cxnSp>
            <p:nvCxnSpPr>
              <p:cNvPr id="104" name="Straight Connector 103"/>
              <p:cNvCxnSpPr/>
              <p:nvPr/>
            </p:nvCxnSpPr>
            <p:spPr>
              <a:xfrm>
                <a:off x="6915142" y="2121685"/>
                <a:ext cx="1" cy="653092"/>
              </a:xfrm>
              <a:prstGeom prst="line">
                <a:avLst/>
              </a:prstGeom>
              <a:ln w="76200">
                <a:solidFill>
                  <a:srgbClr val="002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/>
              <p:cNvSpPr txBox="1"/>
              <p:nvPr/>
            </p:nvSpPr>
            <p:spPr>
              <a:xfrm>
                <a:off x="6275422" y="2941325"/>
                <a:ext cx="2748127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When    sees something smaller than the pivot,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swap</a:t>
                </a:r>
                <a:r>
                  <a:rPr lang="en-US" sz="2000" dirty="0"/>
                  <a:t> the things ahead of the bars and </a:t>
                </a:r>
                <a:r>
                  <a:rPr lang="en-US" sz="2000"/>
                  <a:t>increment both bars.</a:t>
                </a:r>
                <a:endParaRPr lang="en-US" sz="2000" dirty="0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6231172" y="4772128"/>
                <a:ext cx="274812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Repeat till the end, then put the pivot in the right place.</a:t>
                </a:r>
              </a:p>
            </p:txBody>
          </p:sp>
          <p:cxnSp>
            <p:nvCxnSpPr>
              <p:cNvPr id="120" name="Straight Connector 119"/>
              <p:cNvCxnSpPr/>
              <p:nvPr/>
            </p:nvCxnSpPr>
            <p:spPr>
              <a:xfrm>
                <a:off x="7093967" y="2941325"/>
                <a:ext cx="5539" cy="373597"/>
              </a:xfrm>
              <a:prstGeom prst="line">
                <a:avLst/>
              </a:prstGeom>
              <a:ln w="76200">
                <a:solidFill>
                  <a:srgbClr val="002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Box 2"/>
          <p:cNvSpPr txBox="1"/>
          <p:nvPr/>
        </p:nvSpPr>
        <p:spPr>
          <a:xfrm>
            <a:off x="5613874" y="466331"/>
            <a:ext cx="3642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Choose it randomly, then swap it with the last one, so it’s at the end.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2A81B7-D6E3-4687-8B53-CC9A79D6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79A74-8AB4-4F9E-9CD4-174669C9093A}" type="datetime1">
              <a:rPr lang="en-US" smtClean="0"/>
              <a:t>12/26/2023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DF378F0-8497-40A7-9536-DE64966CE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7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119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731" y="50799"/>
            <a:ext cx="7886700" cy="1017215"/>
          </a:xfrm>
        </p:spPr>
        <p:txBody>
          <a:bodyPr/>
          <a:lstStyle/>
          <a:p>
            <a:r>
              <a:rPr lang="en-US" dirty="0" err="1"/>
              <a:t>QuickSort</a:t>
            </a:r>
            <a:r>
              <a:rPr lang="en-US" dirty="0"/>
              <a:t> vs </a:t>
            </a:r>
            <a:r>
              <a:rPr lang="en-US" dirty="0" err="1"/>
              <a:t>MergeSort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1901132"/>
              </p:ext>
            </p:extLst>
          </p:nvPr>
        </p:nvGraphicFramePr>
        <p:xfrm>
          <a:off x="319730" y="1096118"/>
          <a:ext cx="7095867" cy="55534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173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7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11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05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QuickSort</a:t>
                      </a:r>
                      <a:r>
                        <a:rPr lang="en-US" dirty="0"/>
                        <a:t> (random pivot)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MergeSort</a:t>
                      </a:r>
                      <a:r>
                        <a:rPr lang="en-US" dirty="0"/>
                        <a:t> (deterministic)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6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Running</a:t>
                      </a:r>
                      <a:r>
                        <a:rPr lang="en-US" baseline="0" dirty="0"/>
                        <a:t> time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Worst-case: O(n</a:t>
                      </a:r>
                      <a:r>
                        <a:rPr lang="en-US" baseline="30000" dirty="0"/>
                        <a:t>2</a:t>
                      </a:r>
                      <a:r>
                        <a:rPr lang="en-US" baseline="0" dirty="0"/>
                        <a:t>)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Expected: O(n log(n))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Worst-case:</a:t>
                      </a:r>
                      <a:r>
                        <a:rPr lang="en-US" baseline="0" dirty="0"/>
                        <a:t> O(n log(n))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76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Used by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Java</a:t>
                      </a:r>
                      <a:r>
                        <a:rPr lang="en-US" baseline="0" dirty="0"/>
                        <a:t> for primitive types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C </a:t>
                      </a:r>
                      <a:r>
                        <a:rPr lang="en-US" baseline="0" dirty="0" err="1"/>
                        <a:t>qsort</a:t>
                      </a:r>
                      <a:endParaRPr lang="en-US" baseline="0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Unix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g++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Java for objects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Perl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76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In-Place?</a:t>
                      </a:r>
                    </a:p>
                    <a:p>
                      <a:pPr algn="ctr"/>
                      <a:r>
                        <a:rPr lang="en-US" dirty="0"/>
                        <a:t> </a:t>
                      </a:r>
                      <a:r>
                        <a:rPr lang="en-US" sz="1400" dirty="0"/>
                        <a:t>(With</a:t>
                      </a:r>
                      <a:r>
                        <a:rPr lang="en-US" sz="1400" baseline="0" dirty="0"/>
                        <a:t> O(log(n)) extra memory)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Yes, pretty easily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easily* if you want to maintain</a:t>
                      </a:r>
                      <a:r>
                        <a:rPr lang="en-US" baseline="0" dirty="0"/>
                        <a:t> both stability and runtime.</a:t>
                      </a:r>
                    </a:p>
                    <a:p>
                      <a:r>
                        <a:rPr lang="en-US" sz="1400" baseline="0" dirty="0"/>
                        <a:t>(But pretty easily if you can sacrifice runtime).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76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Stable?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076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Other Pros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 cache locality if implemented for arrays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Merge step is really</a:t>
                      </a:r>
                      <a:r>
                        <a:rPr lang="en-US" baseline="0" dirty="0"/>
                        <a:t> efficient with linked lists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Left Brace 5"/>
          <p:cNvSpPr/>
          <p:nvPr/>
        </p:nvSpPr>
        <p:spPr>
          <a:xfrm rot="10800000">
            <a:off x="7415597" y="1748973"/>
            <a:ext cx="715148" cy="741405"/>
          </a:xfrm>
          <a:prstGeom prst="lef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5400000">
            <a:off x="7427268" y="1796376"/>
            <a:ext cx="192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4"/>
                </a:solidFill>
              </a:rPr>
              <a:t>Understand this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" name="Left Brace 7"/>
          <p:cNvSpPr/>
          <p:nvPr/>
        </p:nvSpPr>
        <p:spPr>
          <a:xfrm rot="10800000">
            <a:off x="7415597" y="2490377"/>
            <a:ext cx="680388" cy="4254639"/>
          </a:xfrm>
          <a:prstGeom prst="lef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5400000">
            <a:off x="7368234" y="4286714"/>
            <a:ext cx="2322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These are just for fun. (Not on exam).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35329" y="52167"/>
            <a:ext cx="29263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*What if you want O(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</a:rPr>
              <a:t>nlog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(n)) worst-case runtime and stability?  Check out “Block Sort” on Wikipedia!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DFA013-8059-4BA5-84E2-8AFFE9452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8542C-A78B-46DF-9B94-E28E30A8BE71}" type="datetime1">
              <a:rPr lang="en-US" smtClean="0"/>
              <a:t>12/26/2023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B4EB0A-0473-43FE-ADBF-94D043D5D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9146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659" y="2536311"/>
            <a:ext cx="2085611" cy="18744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670398" cy="4672254"/>
          </a:xfrm>
        </p:spPr>
        <p:txBody>
          <a:bodyPr>
            <a:normAutofit/>
          </a:bodyPr>
          <a:lstStyle/>
          <a:p>
            <a:r>
              <a:rPr lang="en-US" dirty="0"/>
              <a:t>How do we analyze randomized algorithms?</a:t>
            </a:r>
          </a:p>
          <a:p>
            <a:r>
              <a:rPr lang="en-US" dirty="0"/>
              <a:t>A few randomized algorithms for sorting.</a:t>
            </a: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BogoSort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QuickSort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>
                <a:solidFill>
                  <a:schemeClr val="accent4"/>
                </a:solidFill>
              </a:rPr>
              <a:t>BogoSort</a:t>
            </a:r>
            <a:r>
              <a:rPr lang="en-US" dirty="0"/>
              <a:t> is a pedagogical tool.</a:t>
            </a:r>
          </a:p>
          <a:p>
            <a:r>
              <a:rPr lang="en-US" dirty="0" err="1">
                <a:solidFill>
                  <a:schemeClr val="accent4"/>
                </a:solidFill>
              </a:rPr>
              <a:t>QuickSort</a:t>
            </a:r>
            <a:r>
              <a:rPr lang="en-US" dirty="0"/>
              <a:t> is important to know</a:t>
            </a:r>
            <a:r>
              <a:rPr lang="en-US" sz="1600" dirty="0">
                <a:solidFill>
                  <a:schemeClr val="accent4"/>
                </a:solidFill>
              </a:rPr>
              <a:t>.  (in contrast with </a:t>
            </a:r>
            <a:r>
              <a:rPr lang="en-US" sz="1600" dirty="0" err="1">
                <a:solidFill>
                  <a:schemeClr val="accent4"/>
                </a:solidFill>
              </a:rPr>
              <a:t>BogoSort</a:t>
            </a:r>
            <a:r>
              <a:rPr lang="mr-IN" sz="1600" dirty="0">
                <a:solidFill>
                  <a:schemeClr val="accent4"/>
                </a:solidFill>
              </a:rPr>
              <a:t>…</a:t>
            </a:r>
            <a:r>
              <a:rPr lang="en-US" sz="1600" dirty="0">
                <a:solidFill>
                  <a:schemeClr val="accent4"/>
                </a:solidFill>
              </a:rPr>
              <a:t>)</a:t>
            </a:r>
          </a:p>
        </p:txBody>
      </p:sp>
      <p:sp>
        <p:nvSpPr>
          <p:cNvPr id="5" name="Down Arrow 4"/>
          <p:cNvSpPr/>
          <p:nvPr/>
        </p:nvSpPr>
        <p:spPr>
          <a:xfrm rot="3984199">
            <a:off x="6531016" y="5360106"/>
            <a:ext cx="509286" cy="7523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200650" y="5639923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Recap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414C8C-E6C4-4867-A78E-DCF557C35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F6EB-4371-4D4E-BF03-275920876C15}" type="datetime1">
              <a:rPr lang="en-US" smtClean="0"/>
              <a:t>12/26/2023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7AA49D1-74B8-4442-806F-421AAAE64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084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More practice with the Substitution Method.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Return of the Substitution Method.</a:t>
            </a:r>
          </a:p>
        </p:txBody>
      </p:sp>
      <p:sp>
        <p:nvSpPr>
          <p:cNvPr id="4" name="Down Arrow 3"/>
          <p:cNvSpPr/>
          <p:nvPr/>
        </p:nvSpPr>
        <p:spPr>
          <a:xfrm rot="5400000">
            <a:off x="4096377" y="2007705"/>
            <a:ext cx="698270" cy="1030779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3ACBC-02AB-4620-8794-32E4BA848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35A0C-DA38-4323-8A7E-B2F79365735F}" type="datetime1">
              <a:rPr lang="en-US" smtClean="0"/>
              <a:t>12/26/2023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62E53-E32A-41B7-9A5C-A4EB33162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37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measure the runtime of a </a:t>
            </a:r>
            <a:r>
              <a:rPr lang="en-US" dirty="0">
                <a:solidFill>
                  <a:schemeClr val="accent4"/>
                </a:solidFill>
              </a:rPr>
              <a:t>randomized algorithm?</a:t>
            </a:r>
          </a:p>
          <a:p>
            <a:pPr lvl="1"/>
            <a:r>
              <a:rPr lang="en-US" dirty="0"/>
              <a:t>Expected runtime</a:t>
            </a:r>
          </a:p>
          <a:p>
            <a:pPr lvl="1"/>
            <a:r>
              <a:rPr lang="en-US" dirty="0"/>
              <a:t>Worst-case runtime</a:t>
            </a:r>
          </a:p>
          <a:p>
            <a:pPr lvl="1"/>
            <a:endParaRPr lang="en-US" dirty="0"/>
          </a:p>
          <a:p>
            <a:r>
              <a:rPr lang="en-US" dirty="0" err="1">
                <a:solidFill>
                  <a:schemeClr val="accent4"/>
                </a:solidFill>
              </a:rPr>
              <a:t>QuickSort</a:t>
            </a:r>
            <a:r>
              <a:rPr lang="en-US" dirty="0"/>
              <a:t> (with a random pivot) is a randomized sorting algorithm.</a:t>
            </a:r>
          </a:p>
          <a:p>
            <a:pPr lvl="1"/>
            <a:r>
              <a:rPr lang="en-US" dirty="0"/>
              <a:t>In many situations, </a:t>
            </a:r>
            <a:r>
              <a:rPr lang="en-US" dirty="0" err="1"/>
              <a:t>QuickSort</a:t>
            </a:r>
            <a:r>
              <a:rPr lang="en-US" dirty="0"/>
              <a:t> is nicer than </a:t>
            </a:r>
            <a:r>
              <a:rPr lang="en-US" dirty="0" err="1"/>
              <a:t>MergeSort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In many situations, </a:t>
            </a:r>
            <a:r>
              <a:rPr lang="en-US" dirty="0" err="1"/>
              <a:t>MergeSort</a:t>
            </a:r>
            <a:r>
              <a:rPr lang="en-US" dirty="0"/>
              <a:t> is nicer than </a:t>
            </a:r>
            <a:r>
              <a:rPr lang="en-US" dirty="0" err="1"/>
              <a:t>QuickSort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3392" y="2594813"/>
            <a:ext cx="774532" cy="1032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9537" y="2419840"/>
            <a:ext cx="794845" cy="5563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2333" y="5556315"/>
            <a:ext cx="74866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</a:rPr>
              <a:t>Code up </a:t>
            </a:r>
            <a:r>
              <a:rPr lang="en-US" dirty="0" err="1">
                <a:solidFill>
                  <a:srgbClr val="7030A0"/>
                </a:solidFill>
              </a:rPr>
              <a:t>QuickSort</a:t>
            </a:r>
            <a:r>
              <a:rPr lang="en-US" dirty="0">
                <a:solidFill>
                  <a:srgbClr val="7030A0"/>
                </a:solidFill>
              </a:rPr>
              <a:t> and </a:t>
            </a:r>
            <a:r>
              <a:rPr lang="en-US" dirty="0" err="1">
                <a:solidFill>
                  <a:srgbClr val="7030A0"/>
                </a:solidFill>
              </a:rPr>
              <a:t>MergeSort</a:t>
            </a:r>
            <a:r>
              <a:rPr lang="en-US" dirty="0">
                <a:solidFill>
                  <a:srgbClr val="7030A0"/>
                </a:solidFill>
              </a:rPr>
              <a:t> in a few different languages, with a few different implementations of lists A (array vs linked list, </a:t>
            </a:r>
            <a:r>
              <a:rPr lang="en-US" dirty="0" err="1">
                <a:solidFill>
                  <a:srgbClr val="7030A0"/>
                </a:solidFill>
              </a:rPr>
              <a:t>etc</a:t>
            </a:r>
            <a:r>
              <a:rPr lang="en-US" dirty="0">
                <a:solidFill>
                  <a:srgbClr val="7030A0"/>
                </a:solidFill>
              </a:rPr>
              <a:t>).  What’s faster? </a:t>
            </a:r>
          </a:p>
          <a:p>
            <a:pPr algn="r"/>
            <a:r>
              <a:rPr lang="en-US" sz="1400" dirty="0">
                <a:solidFill>
                  <a:srgbClr val="7030A0"/>
                </a:solidFill>
              </a:rPr>
              <a:t>(This is an exercise best done in C where you have a bit more control than in Python).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3436" y="5641397"/>
            <a:ext cx="617462" cy="9150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69164" y="6488668"/>
            <a:ext cx="3074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Ollie the over-achieving ostrich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C7BF3CA-0241-4AFF-8461-ACEFC8162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1F25D-0EB2-49E7-854C-69202C80BB9E}" type="datetime1">
              <a:rPr lang="en-US" smtClean="0"/>
              <a:t>12/26/2023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3EFF5C-AE60-4D87-8DA0-E75592BA2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50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6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15" y="96389"/>
            <a:ext cx="7886700" cy="1325563"/>
          </a:xfrm>
        </p:spPr>
        <p:txBody>
          <a:bodyPr/>
          <a:lstStyle/>
          <a:p>
            <a:r>
              <a:rPr lang="en-US" dirty="0"/>
              <a:t>The k-SELECT problem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190627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SELECT</a:t>
            </a:r>
            <a:r>
              <a:rPr lang="en-US" dirty="0"/>
              <a:t>(A, k):</a:t>
            </a:r>
          </a:p>
          <a:p>
            <a:pPr lvl="1"/>
            <a:r>
              <a:rPr lang="en-US" dirty="0"/>
              <a:t>Return the </a:t>
            </a:r>
            <a:r>
              <a:rPr lang="en-US" dirty="0" err="1"/>
              <a:t>k’th</a:t>
            </a:r>
            <a:r>
              <a:rPr lang="en-US" dirty="0"/>
              <a:t> smallest element of A.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51629" y="1506023"/>
            <a:ext cx="563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A is an array of size n, k is in {1,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r>
              <a:rPr lang="en-US" dirty="0">
                <a:solidFill>
                  <a:schemeClr val="accent4"/>
                </a:solidFill>
              </a:rPr>
              <a:t>,n}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546324" y="3541753"/>
            <a:ext cx="5766649" cy="705201"/>
            <a:chOff x="1573619" y="3296093"/>
            <a:chExt cx="5766649" cy="705201"/>
          </a:xfrm>
        </p:grpSpPr>
        <p:sp>
          <p:nvSpPr>
            <p:cNvPr id="6" name="Rectangle 5"/>
            <p:cNvSpPr/>
            <p:nvPr/>
          </p:nvSpPr>
          <p:spPr>
            <a:xfrm>
              <a:off x="1573619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7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30353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01219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73865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8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47002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17868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908601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9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35067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14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711363" y="4765343"/>
            <a:ext cx="4252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SELECT</a:t>
            </a:r>
            <a:r>
              <a:rPr lang="en-US" sz="2400" dirty="0"/>
              <a:t>(A, 1) = MIN(A)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SELECT</a:t>
            </a:r>
            <a:r>
              <a:rPr lang="en-US" sz="2400" dirty="0"/>
              <a:t>(A, n/2) = MEDIAN(A)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SELECT</a:t>
            </a:r>
            <a:r>
              <a:rPr lang="en-US" sz="2400" dirty="0"/>
              <a:t>(A, n) = MAX(A)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6676" y="4765343"/>
            <a:ext cx="33164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SELECT</a:t>
            </a:r>
            <a:r>
              <a:rPr lang="en-US" sz="2400" dirty="0"/>
              <a:t>(A, 1) = 1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SELECT</a:t>
            </a:r>
            <a:r>
              <a:rPr lang="en-US" sz="2400" dirty="0"/>
              <a:t>(A, 2) = 3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SELECT</a:t>
            </a:r>
            <a:r>
              <a:rPr lang="en-US" sz="2400" dirty="0"/>
              <a:t>(A, 3) = 4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SELECT</a:t>
            </a:r>
            <a:r>
              <a:rPr lang="en-US" sz="2400" dirty="0"/>
              <a:t>(A, 8) = 14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42920" y="86687"/>
            <a:ext cx="2242683" cy="10156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FF0000"/>
                </a:solidFill>
              </a:rPr>
              <a:t>For today, assume all arrays have distinct elements.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357" y="6484060"/>
            <a:ext cx="5134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Note that the definition </a:t>
            </a:r>
            <a:r>
              <a:rPr lang="en-US">
                <a:solidFill>
                  <a:schemeClr val="accent4"/>
                </a:solidFill>
              </a:rPr>
              <a:t>of Select is </a:t>
            </a:r>
            <a:r>
              <a:rPr lang="en-US" dirty="0">
                <a:solidFill>
                  <a:schemeClr val="accent4"/>
                </a:solidFill>
              </a:rPr>
              <a:t>1-indexed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2F267EB5-43D0-4A22-8341-47B94D4AD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83AE0-A1B0-4CD7-9107-73D1CC1D896F}" type="datetime1">
              <a:rPr lang="en-US" smtClean="0"/>
              <a:t>12/26/2023</a:t>
            </a:fld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631C34B-2ADB-4A8E-95C8-4F736CDB0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7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15" grpId="0" uiExpand="1" build="p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14452</TotalTime>
  <Words>5648</Words>
  <Application>Microsoft Office PowerPoint</Application>
  <PresentationFormat>On-screen Show (4:3)</PresentationFormat>
  <Paragraphs>1250</Paragraphs>
  <Slides>80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8" baseType="lpstr">
      <vt:lpstr>Arial</vt:lpstr>
      <vt:lpstr>Athelas</vt:lpstr>
      <vt:lpstr>Bernard MT Condensed</vt:lpstr>
      <vt:lpstr>Calibri</vt:lpstr>
      <vt:lpstr>Calibri Light</vt:lpstr>
      <vt:lpstr>Cambria Math</vt:lpstr>
      <vt:lpstr>Courier</vt:lpstr>
      <vt:lpstr>Office Theme</vt:lpstr>
      <vt:lpstr>Lecture </vt:lpstr>
      <vt:lpstr>Last Time:  Solving Recurrence Relations</vt:lpstr>
      <vt:lpstr>The Master Theorem</vt:lpstr>
      <vt:lpstr>The Substitution Method</vt:lpstr>
      <vt:lpstr>The plan for today</vt:lpstr>
      <vt:lpstr>A fun recurrence relation</vt:lpstr>
      <vt:lpstr>What have we learned?</vt:lpstr>
      <vt:lpstr>The Plan</vt:lpstr>
      <vt:lpstr>The k-SELECT problem </vt:lpstr>
      <vt:lpstr>An O(nlog(n))-time algorithm</vt:lpstr>
      <vt:lpstr>Goal: An O(n)-time algorithm</vt:lpstr>
      <vt:lpstr>How about SELECT(A,2)?</vt:lpstr>
      <vt:lpstr>SELECT(A, n/2) aka MEDIAN(A)?</vt:lpstr>
      <vt:lpstr>The Plan</vt:lpstr>
      <vt:lpstr>Idea: divide and conquer!</vt:lpstr>
      <vt:lpstr>Idea: divide and conquer!</vt:lpstr>
      <vt:lpstr>Idea continued…</vt:lpstr>
      <vt:lpstr>Pseudocode</vt:lpstr>
      <vt:lpstr>What is the running time? Assuming we pick the pivot in time O(n)…</vt:lpstr>
      <vt:lpstr>The ideal pivot</vt:lpstr>
      <vt:lpstr>The ideal pivot</vt:lpstr>
      <vt:lpstr>The worst pivot</vt:lpstr>
      <vt:lpstr>The distinction matters!</vt:lpstr>
      <vt:lpstr>How do we pick a good pivot?</vt:lpstr>
      <vt:lpstr>How do we pick a good pivot?</vt:lpstr>
      <vt:lpstr>The Plan</vt:lpstr>
      <vt:lpstr>Approach</vt:lpstr>
      <vt:lpstr>How do we pick our ideal pivot?</vt:lpstr>
      <vt:lpstr>How about a good enough pivot?</vt:lpstr>
      <vt:lpstr>A good enough pivot</vt:lpstr>
      <vt:lpstr>Goal</vt:lpstr>
      <vt:lpstr>Another divide-and-conquer alg!</vt:lpstr>
      <vt:lpstr>How to pick the pivot </vt:lpstr>
      <vt:lpstr>CLAIM: this works divides the array approximately in half</vt:lpstr>
      <vt:lpstr>CLAIM: this works divides the array approximately in half</vt:lpstr>
      <vt:lpstr>Sanity Check |L|≤7n/10+5 and |R|≤7n/10+5</vt:lpstr>
      <vt:lpstr>How about the running time?</vt:lpstr>
      <vt:lpstr>Pseudocode</vt:lpstr>
      <vt:lpstr>How about the running time?</vt:lpstr>
      <vt:lpstr>The Plan</vt:lpstr>
      <vt:lpstr>This sounds like a job for…</vt:lpstr>
      <vt:lpstr>Recap of approach</vt:lpstr>
      <vt:lpstr>In practice?</vt:lpstr>
      <vt:lpstr>What have we learned? Pending the Lemma</vt:lpstr>
      <vt:lpstr>The Plan</vt:lpstr>
      <vt:lpstr>If time, back to the Lemma</vt:lpstr>
      <vt:lpstr>Proof by picture</vt:lpstr>
      <vt:lpstr>Proof by picture </vt:lpstr>
      <vt:lpstr>Proof by picture </vt:lpstr>
      <vt:lpstr>Proof by picture </vt:lpstr>
      <vt:lpstr>Proof by picture </vt:lpstr>
      <vt:lpstr>Proof by picture</vt:lpstr>
      <vt:lpstr>Proof by picture</vt:lpstr>
      <vt:lpstr>Proof by picture</vt:lpstr>
      <vt:lpstr>That was one part of the lemma</vt:lpstr>
      <vt:lpstr>The Plan</vt:lpstr>
      <vt:lpstr>Recap</vt:lpstr>
      <vt:lpstr>Next time</vt:lpstr>
      <vt:lpstr>Lecture </vt:lpstr>
      <vt:lpstr>Last time</vt:lpstr>
      <vt:lpstr>Randomized algorithms</vt:lpstr>
      <vt:lpstr>Today</vt:lpstr>
      <vt:lpstr>Today</vt:lpstr>
      <vt:lpstr>a better randomized algorithm:  QuickSort</vt:lpstr>
      <vt:lpstr>Quicksort</vt:lpstr>
      <vt:lpstr>PseudoCode  for what we just saw</vt:lpstr>
      <vt:lpstr>Running time?</vt:lpstr>
      <vt:lpstr>The expected running time of QuickSort is O(nlog(n)).</vt:lpstr>
      <vt:lpstr>Aside why is E[|L|]=(n-1)/2  ?</vt:lpstr>
      <vt:lpstr>The expected running time of QuickSort is O(nlog(n)).</vt:lpstr>
      <vt:lpstr>Red flag</vt:lpstr>
      <vt:lpstr>The expected running time of SlowSort is O(nlog(n)).</vt:lpstr>
      <vt:lpstr>What’s wrong?</vt:lpstr>
      <vt:lpstr>What have we learned?</vt:lpstr>
      <vt:lpstr>Worst-case running time </vt:lpstr>
      <vt:lpstr>How should we implement this?</vt:lpstr>
      <vt:lpstr>A better way to do Partition</vt:lpstr>
      <vt:lpstr>QuickSort vs MergeSort</vt:lpstr>
      <vt:lpstr>Today</vt:lpstr>
      <vt:lpstr>Recap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3: Selection and Median </dc:title>
  <dc:creator>Mary Katherine Wootters</dc:creator>
  <cp:lastModifiedBy>Nouman Usman</cp:lastModifiedBy>
  <cp:revision>174</cp:revision>
  <cp:lastPrinted>2020-01-14T23:24:57Z</cp:lastPrinted>
  <dcterms:created xsi:type="dcterms:W3CDTF">2017-04-11T15:29:54Z</dcterms:created>
  <dcterms:modified xsi:type="dcterms:W3CDTF">2023-12-26T16:07:18Z</dcterms:modified>
</cp:coreProperties>
</file>